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17" r:id="rId1"/>
  </p:sldMasterIdLst>
  <p:notesMasterIdLst>
    <p:notesMasterId r:id="rId43"/>
  </p:notesMasterIdLst>
  <p:handoutMasterIdLst>
    <p:handoutMasterId r:id="rId44"/>
  </p:handoutMasterIdLst>
  <p:sldIdLst>
    <p:sldId id="336" r:id="rId2"/>
    <p:sldId id="279" r:id="rId3"/>
    <p:sldId id="371" r:id="rId4"/>
    <p:sldId id="401" r:id="rId5"/>
    <p:sldId id="365" r:id="rId6"/>
    <p:sldId id="439" r:id="rId7"/>
    <p:sldId id="445" r:id="rId8"/>
    <p:sldId id="451" r:id="rId9"/>
    <p:sldId id="447" r:id="rId10"/>
    <p:sldId id="374" r:id="rId11"/>
    <p:sldId id="406" r:id="rId12"/>
    <p:sldId id="460" r:id="rId13"/>
    <p:sldId id="442" r:id="rId14"/>
    <p:sldId id="443" r:id="rId15"/>
    <p:sldId id="448" r:id="rId16"/>
    <p:sldId id="444" r:id="rId17"/>
    <p:sldId id="458" r:id="rId18"/>
    <p:sldId id="407" r:id="rId19"/>
    <p:sldId id="452" r:id="rId20"/>
    <p:sldId id="454" r:id="rId21"/>
    <p:sldId id="455" r:id="rId22"/>
    <p:sldId id="403" r:id="rId23"/>
    <p:sldId id="422" r:id="rId24"/>
    <p:sldId id="440" r:id="rId25"/>
    <p:sldId id="423" r:id="rId26"/>
    <p:sldId id="437" r:id="rId27"/>
    <p:sldId id="425" r:id="rId28"/>
    <p:sldId id="408" r:id="rId29"/>
    <p:sldId id="459" r:id="rId30"/>
    <p:sldId id="395" r:id="rId31"/>
    <p:sldId id="409" r:id="rId32"/>
    <p:sldId id="441" r:id="rId33"/>
    <p:sldId id="446" r:id="rId34"/>
    <p:sldId id="410" r:id="rId35"/>
    <p:sldId id="400" r:id="rId36"/>
    <p:sldId id="449" r:id="rId37"/>
    <p:sldId id="453" r:id="rId38"/>
    <p:sldId id="450" r:id="rId39"/>
    <p:sldId id="456" r:id="rId40"/>
    <p:sldId id="301" r:id="rId41"/>
    <p:sldId id="457" r:id="rId4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Cynthia R. Flower" initials="CRF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3301BF"/>
    <a:srgbClr val="E40000"/>
    <a:srgbClr val="0642BA"/>
    <a:srgbClr val="DCF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3743" autoAdjust="0"/>
  </p:normalViewPr>
  <p:slideViewPr>
    <p:cSldViewPr snapToGrid="0">
      <p:cViewPr varScale="1">
        <p:scale>
          <a:sx n="88" d="100"/>
          <a:sy n="88" d="100"/>
        </p:scale>
        <p:origin x="86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26" y="-84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227" cy="48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667" tIns="47334" rIns="94667" bIns="47334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8227" cy="48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667" tIns="47334" rIns="94667" bIns="4733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07D0A1D-87AD-4BBF-A33E-D3F19136443D}" type="datetimeFigureOut">
              <a:rPr lang="en-US"/>
              <a:pPr>
                <a:defRPr/>
              </a:pPr>
              <a:t>2/23/2017</a:t>
            </a:fld>
            <a:endParaRPr lang="en-US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248"/>
            <a:ext cx="3168227" cy="48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667" tIns="47334" rIns="94667" bIns="47334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19248"/>
            <a:ext cx="3168227" cy="48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667" tIns="47334" rIns="94667" bIns="4733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465385A-494C-4B8B-8EAC-7218182E86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19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8227" cy="480307"/>
          </a:xfrm>
          <a:prstGeom prst="rect">
            <a:avLst/>
          </a:prstGeom>
        </p:spPr>
        <p:txBody>
          <a:bodyPr vert="horz" lIns="94685" tIns="47342" rIns="94685" bIns="47342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5280" y="0"/>
            <a:ext cx="3168227" cy="480307"/>
          </a:xfrm>
          <a:prstGeom prst="rect">
            <a:avLst/>
          </a:prstGeom>
        </p:spPr>
        <p:txBody>
          <a:bodyPr vert="horz" lIns="94685" tIns="47342" rIns="94685" bIns="47342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3B3005F-2A7A-44F7-A005-071783A98A04}" type="datetimeFigureOut">
              <a:rPr lang="en-US"/>
              <a:pPr>
                <a:defRPr/>
              </a:pPr>
              <a:t>2/23/2017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85" tIns="47342" rIns="94685" bIns="47342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1270"/>
            <a:ext cx="5852160" cy="4319471"/>
          </a:xfrm>
          <a:prstGeom prst="rect">
            <a:avLst/>
          </a:prstGeom>
        </p:spPr>
        <p:txBody>
          <a:bodyPr vert="horz" lIns="94685" tIns="47342" rIns="94685" bIns="47342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248"/>
            <a:ext cx="3168227" cy="480307"/>
          </a:xfrm>
          <a:prstGeom prst="rect">
            <a:avLst/>
          </a:prstGeom>
        </p:spPr>
        <p:txBody>
          <a:bodyPr vert="horz" lIns="94685" tIns="47342" rIns="94685" bIns="47342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5280" y="9119248"/>
            <a:ext cx="3168227" cy="480307"/>
          </a:xfrm>
          <a:prstGeom prst="rect">
            <a:avLst/>
          </a:prstGeom>
        </p:spPr>
        <p:txBody>
          <a:bodyPr vert="horz" lIns="94685" tIns="47342" rIns="94685" bIns="47342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153EFFF-8C79-45D7-A6FC-CF86F83D4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404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672845-9A37-40F0-9D40-26EBAF3A65FA}" type="slidenum">
              <a:rPr lang="en-US" smtClean="0">
                <a:cs typeface="Arial" charset="0"/>
              </a:rPr>
              <a:pPr/>
              <a:t>1</a:t>
            </a:fld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71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1BA37F-1976-4253-AFBB-D86E3F66456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87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latin typeface="Calibri" charset="0"/>
              </a:rPr>
              <a:t>Beginning</a:t>
            </a:r>
            <a:r>
              <a:rPr lang="en-US" u="sng" baseline="0" dirty="0" smtClean="0">
                <a:latin typeface="Calibri" charset="0"/>
              </a:rPr>
              <a:t> with Initial Round 1 Activities</a:t>
            </a:r>
            <a:endParaRPr lang="en-US" u="sng" dirty="0" smtClean="0">
              <a:latin typeface="Calibri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1:  Identify issues and concerns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2:  Defining goals</a:t>
            </a:r>
            <a:r>
              <a:rPr lang="en-US" baseline="0" dirty="0" smtClean="0">
                <a:latin typeface="Calibri" charset="0"/>
              </a:rPr>
              <a:t> and objectives</a:t>
            </a:r>
            <a:endParaRPr lang="en-US" dirty="0" smtClean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117EA-EF14-4CEA-9327-33B9D67C8C2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latin typeface="Calibri" charset="0"/>
              </a:rPr>
              <a:t>Beginning</a:t>
            </a:r>
            <a:r>
              <a:rPr lang="en-US" u="sng" baseline="0" dirty="0" smtClean="0">
                <a:latin typeface="Calibri" charset="0"/>
              </a:rPr>
              <a:t> with Initial Round 1 Activities</a:t>
            </a:r>
            <a:endParaRPr lang="en-US" u="sng" dirty="0" smtClean="0">
              <a:latin typeface="Calibri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1:  Identify issues and concerns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2:  Defining goals</a:t>
            </a:r>
            <a:r>
              <a:rPr lang="en-US" baseline="0" dirty="0" smtClean="0">
                <a:latin typeface="Calibri" charset="0"/>
              </a:rPr>
              <a:t> and objectives</a:t>
            </a:r>
            <a:endParaRPr lang="en-US" dirty="0" smtClean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117EA-EF14-4CEA-9327-33B9D67C8C2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33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latin typeface="Calibri" charset="0"/>
              </a:rPr>
              <a:t>Beginning</a:t>
            </a:r>
            <a:r>
              <a:rPr lang="en-US" u="sng" baseline="0" dirty="0" smtClean="0">
                <a:latin typeface="Calibri" charset="0"/>
              </a:rPr>
              <a:t> with Initial Round 1 Activities</a:t>
            </a:r>
            <a:endParaRPr lang="en-US" u="sng" dirty="0" smtClean="0">
              <a:latin typeface="Calibri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1:  Identify issues and concerns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2:  Defining goals</a:t>
            </a:r>
            <a:r>
              <a:rPr lang="en-US" baseline="0" dirty="0" smtClean="0">
                <a:latin typeface="Calibri" charset="0"/>
              </a:rPr>
              <a:t> and objectives</a:t>
            </a:r>
            <a:endParaRPr lang="en-US" dirty="0" smtClean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117EA-EF14-4CEA-9327-33B9D67C8C2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18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latin typeface="Calibri" charset="0"/>
              </a:rPr>
              <a:t>Beginning</a:t>
            </a:r>
            <a:r>
              <a:rPr lang="en-US" u="sng" baseline="0" dirty="0" smtClean="0">
                <a:latin typeface="Calibri" charset="0"/>
              </a:rPr>
              <a:t> with Initial Round 1 Activities</a:t>
            </a:r>
            <a:endParaRPr lang="en-US" u="sng" dirty="0" smtClean="0">
              <a:latin typeface="Calibri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1:  Identify issues and concerns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2:  Defining goals</a:t>
            </a:r>
            <a:r>
              <a:rPr lang="en-US" baseline="0" dirty="0" smtClean="0">
                <a:latin typeface="Calibri" charset="0"/>
              </a:rPr>
              <a:t> and objectives</a:t>
            </a:r>
            <a:endParaRPr lang="en-US" dirty="0" smtClean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117EA-EF14-4CEA-9327-33B9D67C8C2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4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latin typeface="Calibri" charset="0"/>
              </a:rPr>
              <a:t>Beginning</a:t>
            </a:r>
            <a:r>
              <a:rPr lang="en-US" u="sng" baseline="0" dirty="0" smtClean="0">
                <a:latin typeface="Calibri" charset="0"/>
              </a:rPr>
              <a:t> with Initial Round 1 Activities</a:t>
            </a:r>
            <a:endParaRPr lang="en-US" u="sng" dirty="0" smtClean="0">
              <a:latin typeface="Calibri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1:  Identify issues and concerns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2:  Defining goals</a:t>
            </a:r>
            <a:r>
              <a:rPr lang="en-US" baseline="0" dirty="0" smtClean="0">
                <a:latin typeface="Calibri" charset="0"/>
              </a:rPr>
              <a:t> and objectives</a:t>
            </a:r>
            <a:endParaRPr lang="en-US" dirty="0" smtClean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117EA-EF14-4CEA-9327-33B9D67C8C2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089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latin typeface="Calibri" charset="0"/>
              </a:rPr>
              <a:t>Beginning</a:t>
            </a:r>
            <a:r>
              <a:rPr lang="en-US" u="sng" baseline="0" dirty="0" smtClean="0">
                <a:latin typeface="Calibri" charset="0"/>
              </a:rPr>
              <a:t> with Initial Round 1 Activities</a:t>
            </a:r>
            <a:endParaRPr lang="en-US" u="sng" dirty="0" smtClean="0">
              <a:latin typeface="Calibri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1:  Identify issues and concerns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2:  Defining goals</a:t>
            </a:r>
            <a:r>
              <a:rPr lang="en-US" baseline="0" dirty="0" smtClean="0">
                <a:latin typeface="Calibri" charset="0"/>
              </a:rPr>
              <a:t> and objectives</a:t>
            </a:r>
            <a:endParaRPr lang="en-US" dirty="0" smtClean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117EA-EF14-4CEA-9327-33B9D67C8C2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83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F31A1C-0F93-4A88-BCDD-B2FA047B2BC9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22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289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8507">
              <a:defRPr/>
            </a:pPr>
            <a:fld id="{611BA37F-1976-4253-AFBB-D86E3F664567}" type="slidenum">
              <a:rPr lang="en-US">
                <a:solidFill>
                  <a:prstClr val="black"/>
                </a:solidFill>
              </a:rPr>
              <a:pPr defTabSz="948507"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89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1BA37F-1976-4253-AFBB-D86E3F66456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38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10A2B5-5F2D-41EF-9160-6CC04DE3BEB5}" type="slidenum">
              <a:rPr lang="en-US" smtClean="0">
                <a:cs typeface="Arial" charset="0"/>
              </a:rPr>
              <a:pPr/>
              <a:t>2</a:t>
            </a:fld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889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8507">
              <a:defRPr/>
            </a:pPr>
            <a:fld id="{611BA37F-1976-4253-AFBB-D86E3F664567}" type="slidenum">
              <a:rPr lang="en-US">
                <a:solidFill>
                  <a:prstClr val="black"/>
                </a:solidFill>
              </a:rPr>
              <a:pPr defTabSz="948507"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71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1BA37F-1976-4253-AFBB-D86E3F66456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55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latin typeface="Calibri" charset="0"/>
              </a:rPr>
              <a:t>Beginning</a:t>
            </a:r>
            <a:r>
              <a:rPr lang="en-US" u="sng" baseline="0" dirty="0" smtClean="0">
                <a:latin typeface="Calibri" charset="0"/>
              </a:rPr>
              <a:t> with Initial Round 1 Activities</a:t>
            </a:r>
            <a:endParaRPr lang="en-US" u="sng" dirty="0" smtClean="0">
              <a:latin typeface="Calibri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1:  Identify issues and concerns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2:  Defining goals</a:t>
            </a:r>
            <a:r>
              <a:rPr lang="en-US" baseline="0" dirty="0" smtClean="0">
                <a:latin typeface="Calibri" charset="0"/>
              </a:rPr>
              <a:t> and objectives</a:t>
            </a:r>
            <a:endParaRPr lang="en-US" dirty="0" smtClean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117EA-EF14-4CEA-9327-33B9D67C8C2B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7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latin typeface="Calibri" charset="0"/>
              </a:rPr>
              <a:t>Beginning</a:t>
            </a:r>
            <a:r>
              <a:rPr lang="en-US" u="sng" baseline="0" dirty="0" smtClean="0">
                <a:latin typeface="Calibri" charset="0"/>
              </a:rPr>
              <a:t> with Initial Round 1 Activities</a:t>
            </a:r>
            <a:endParaRPr lang="en-US" u="sng" dirty="0" smtClean="0">
              <a:latin typeface="Calibri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1:  Identify issues and concerns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2:  Defining goals</a:t>
            </a:r>
            <a:r>
              <a:rPr lang="en-US" baseline="0" dirty="0" smtClean="0">
                <a:latin typeface="Calibri" charset="0"/>
              </a:rPr>
              <a:t> and objectives</a:t>
            </a:r>
            <a:endParaRPr lang="en-US" dirty="0" smtClean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117EA-EF14-4CEA-9327-33B9D67C8C2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36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285D72-409E-4AC7-893F-CA9F75C644BF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30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422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1BA37F-1976-4253-AFBB-D86E3F66456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23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1BA37F-1976-4253-AFBB-D86E3F66456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320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1BA37F-1976-4253-AFBB-D86E3F66456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88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1BA37F-1976-4253-AFBB-D86E3F66456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308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latin typeface="Calibri" charset="0"/>
              </a:rPr>
              <a:t>Beginning</a:t>
            </a:r>
            <a:r>
              <a:rPr lang="en-US" u="sng" baseline="0" dirty="0" smtClean="0">
                <a:latin typeface="Calibri" charset="0"/>
              </a:rPr>
              <a:t> with Initial Round 1 Activities</a:t>
            </a:r>
            <a:endParaRPr lang="en-US" u="sng" dirty="0" smtClean="0">
              <a:latin typeface="Calibri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1:  Identify issues and concerns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2:  Defining goals</a:t>
            </a:r>
            <a:r>
              <a:rPr lang="en-US" baseline="0" dirty="0" smtClean="0">
                <a:latin typeface="Calibri" charset="0"/>
              </a:rPr>
              <a:t> and objectives</a:t>
            </a:r>
            <a:endParaRPr lang="en-US" dirty="0" smtClean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117EA-EF14-4CEA-9327-33B9D67C8C2B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77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C8BDFA-84D9-4F4D-AFE3-03BC6461565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930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1BA37F-1976-4253-AFBB-D86E3F66456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860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latin typeface="Calibri" charset="0"/>
              </a:rPr>
              <a:t>Beginning</a:t>
            </a:r>
            <a:r>
              <a:rPr lang="en-US" u="sng" baseline="0" dirty="0" smtClean="0">
                <a:latin typeface="Calibri" charset="0"/>
              </a:rPr>
              <a:t> with Initial Round 1 Activities</a:t>
            </a:r>
            <a:endParaRPr lang="en-US" u="sng" dirty="0" smtClean="0">
              <a:latin typeface="Calibri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1:  Identify issues and concerns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charset="0"/>
              </a:rPr>
              <a:t>Part 2:  Defining goals</a:t>
            </a:r>
            <a:r>
              <a:rPr lang="en-US" baseline="0" dirty="0" smtClean="0">
                <a:latin typeface="Calibri" charset="0"/>
              </a:rPr>
              <a:t> and objectives</a:t>
            </a:r>
            <a:endParaRPr lang="en-US" dirty="0" smtClean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117EA-EF14-4CEA-9327-33B9D67C8C2B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302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1BA37F-1976-4253-AFBB-D86E3F66456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56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80188D1-807B-40F6-AE55-876D31733407}" type="slidenum">
              <a:rPr lang="en-US" smtClean="0">
                <a:cs typeface="Arial" charset="0"/>
              </a:rPr>
              <a:pPr/>
              <a:t>40</a:t>
            </a:fld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579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7FB9E6-65F3-4EB6-ADA3-DF57E3A2BFE5}" type="slidenum">
              <a:rPr lang="en-US" smtClean="0">
                <a:cs typeface="Arial" charset="0"/>
              </a:rPr>
              <a:pPr/>
              <a:t>41</a:t>
            </a:fld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500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F31A1C-0F93-4A88-BCDD-B2FA047B2BC9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4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167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1BA37F-1976-4253-AFBB-D86E3F66456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41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1BA37F-1976-4253-AFBB-D86E3F66456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56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1BA37F-1976-4253-AFBB-D86E3F66456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59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1BA37F-1976-4253-AFBB-D86E3F66456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56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1BA37F-1976-4253-AFBB-D86E3F66456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1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Washington Street Thouroughfare Study</a:t>
            </a: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CE838-C08B-49AD-B31D-4EAE734D3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Washington Street Thouroughfare Study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637E-6946-491B-9BE8-7998BC85B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Washington Street Thouroughfare Study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4E8DA-E4F8-437E-AA60-072BC09F6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Washington Street Thouroughfare Study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13A39-1832-4E44-B94C-94E4FD5EF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Washington Street Thouroughfare Study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DEB0C-D10B-4D8A-B7E8-77DA820A5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Washington Street Thouroughfare Study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D1EC3-CA19-402E-8409-B6308F760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Washington Street Thouroughfare Study</a:t>
            </a: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08B3B-9A1F-4BB5-8F47-B080BD4D8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Washington Street Thouroughfare Study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4CC2-B44F-4335-B553-FA701A9E9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Washington Street Thouroughfare Study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CA4F3-3426-4236-93A2-F5FA77C01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Washington Street Thouroughfare Study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1D0D8-44D7-4FA6-8807-C26639535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Washington Street Thouroughfare Study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DC271-9ECB-4992-89E1-BF09EB0EF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Washington Street Thouroughfare Study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E3D6300D-C9E2-442A-B9DC-4BB27B366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097" r:id="rId2"/>
    <p:sldLayoutId id="2147484106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7" r:id="rId9"/>
    <p:sldLayoutId id="2147484103" r:id="rId10"/>
    <p:sldLayoutId id="2147484104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tif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tif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tif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ssigman@northfieldil.org" TargetMode="External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gif"/><Relationship Id="rId4" Type="http://schemas.openxmlformats.org/officeDocument/2006/relationships/hyperlink" Target="mailto:slynch@patrickco.com" TargetMode="Externa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3" t="25892" r="29107" b="24286"/>
          <a:stretch/>
        </p:blipFill>
        <p:spPr>
          <a:xfrm rot="16200000">
            <a:off x="2935397" y="-1064499"/>
            <a:ext cx="3200400" cy="566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81476" y="3444302"/>
            <a:ext cx="5554980" cy="457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sz="4800" dirty="0" smtClean="0">
                <a:solidFill>
                  <a:schemeClr val="tx1"/>
                </a:solidFill>
                <a:latin typeface="+mn-lt"/>
              </a:rPr>
            </a:br>
            <a:r>
              <a:rPr lang="en-US" sz="48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sz="4800" dirty="0" smtClean="0">
                <a:solidFill>
                  <a:schemeClr val="tx1"/>
                </a:solidFill>
                <a:latin typeface="+mn-lt"/>
              </a:rPr>
            </a:br>
            <a:r>
              <a:rPr lang="en-US" sz="48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sz="4800" dirty="0" smtClean="0">
                <a:solidFill>
                  <a:schemeClr val="tx1"/>
                </a:solidFill>
                <a:latin typeface="+mn-lt"/>
              </a:rPr>
            </a:br>
            <a:r>
              <a:rPr lang="en-US" sz="48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sz="4800" dirty="0" smtClean="0">
                <a:solidFill>
                  <a:schemeClr val="tx1"/>
                </a:solidFill>
                <a:latin typeface="+mn-lt"/>
              </a:rPr>
            </a:b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Winnetka Road to Willow Road</a:t>
            </a:r>
            <a:endParaRPr lang="en-US" sz="48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61998" y="1433810"/>
            <a:ext cx="5508239" cy="89255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Happ Road Corridor 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Study</a:t>
            </a:r>
          </a:p>
          <a:p>
            <a:pPr algn="ctr">
              <a:defRPr/>
            </a:pP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Village of Northfield</a:t>
            </a: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1028" name="Picture 4" descr="Image result for cook county department of transport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419" y="5842681"/>
            <a:ext cx="901750" cy="9017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5" y="5542844"/>
            <a:ext cx="1521178" cy="15211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8602" r="9049" b="11828"/>
          <a:stretch/>
        </p:blipFill>
        <p:spPr bwMode="auto">
          <a:xfrm>
            <a:off x="3438947" y="5884287"/>
            <a:ext cx="1968932" cy="818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Image result for teska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76" y="5840390"/>
            <a:ext cx="920044" cy="9200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3123484" y="4645571"/>
            <a:ext cx="55549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Steering Committee Meeting #3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February 23,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73" y="5981134"/>
            <a:ext cx="2054352" cy="6321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220"/>
            <a:ext cx="9143997" cy="5916704"/>
          </a:xfrm>
          <a:prstGeom prst="rect">
            <a:avLst/>
          </a:prstGeom>
        </p:spPr>
      </p:pic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178526" y="0"/>
            <a:ext cx="8229600" cy="785405"/>
          </a:xfrm>
        </p:spPr>
        <p:txBody>
          <a:bodyPr/>
          <a:lstStyle/>
          <a:p>
            <a:r>
              <a:rPr lang="en-US" dirty="0" smtClean="0"/>
              <a:t>Existing </a:t>
            </a:r>
            <a:r>
              <a:rPr lang="en-US" dirty="0" smtClean="0"/>
              <a:t>Conditions</a:t>
            </a:r>
            <a:endParaRPr lang="en-US" dirty="0" smtClean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67475"/>
            <a:ext cx="9144000" cy="28575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rgbClr val="04617B">
                    <a:shade val="90000"/>
                  </a:srgbClr>
                </a:solidFill>
              </a:rPr>
              <a:t>Happ Road Corridor Study</a:t>
            </a: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16" y="5001161"/>
            <a:ext cx="321672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Orchard Lane</a:t>
            </a:r>
          </a:p>
          <a:p>
            <a:r>
              <a:rPr lang="en-US" sz="2000" dirty="0" smtClean="0"/>
              <a:t>2040 Traffic Analysis</a:t>
            </a:r>
          </a:p>
          <a:p>
            <a:r>
              <a:rPr lang="en-US" sz="2000" dirty="0" smtClean="0"/>
              <a:t>AM LOS - C (EB) / B (WB)</a:t>
            </a:r>
          </a:p>
          <a:p>
            <a:r>
              <a:rPr lang="en-US" sz="2000" dirty="0" smtClean="0"/>
              <a:t>PM LOS - F (EB) / D (WB)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5315" y="769893"/>
            <a:ext cx="321672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Orchard Lane</a:t>
            </a:r>
          </a:p>
          <a:p>
            <a:r>
              <a:rPr lang="en-US" sz="2000" dirty="0" smtClean="0"/>
              <a:t>2016 </a:t>
            </a:r>
            <a:r>
              <a:rPr lang="en-US" sz="2000" dirty="0" smtClean="0"/>
              <a:t>Traffic Analysis</a:t>
            </a:r>
          </a:p>
          <a:p>
            <a:r>
              <a:rPr lang="en-US" sz="2000" dirty="0" smtClean="0"/>
              <a:t>AM LOS - B (EB) / B (WB)</a:t>
            </a:r>
          </a:p>
          <a:p>
            <a:r>
              <a:rPr lang="en-US" sz="2000" dirty="0" smtClean="0"/>
              <a:t>PM LOS - D (EB) / C (WB)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927269" y="754381"/>
            <a:ext cx="321672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Mt. Pleasant Street</a:t>
            </a:r>
          </a:p>
          <a:p>
            <a:r>
              <a:rPr lang="en-US" sz="2000" dirty="0" smtClean="0"/>
              <a:t>2016 </a:t>
            </a:r>
            <a:r>
              <a:rPr lang="en-US" sz="2000" dirty="0" smtClean="0"/>
              <a:t>Traffic Analysis</a:t>
            </a:r>
          </a:p>
          <a:p>
            <a:r>
              <a:rPr lang="en-US" sz="2000" dirty="0" smtClean="0"/>
              <a:t>AM LOS - B (EB) / B (WB)</a:t>
            </a:r>
          </a:p>
          <a:p>
            <a:r>
              <a:rPr lang="en-US" sz="2000" dirty="0" smtClean="0"/>
              <a:t>PM LOS - C (EB) / B (WB)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879371" y="5001160"/>
            <a:ext cx="321672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Mt. Pleasant Street</a:t>
            </a:r>
          </a:p>
          <a:p>
            <a:r>
              <a:rPr lang="en-US" sz="2000" dirty="0" smtClean="0"/>
              <a:t>2016 Traffic Analysis</a:t>
            </a:r>
          </a:p>
          <a:p>
            <a:r>
              <a:rPr lang="en-US" sz="2000" dirty="0" smtClean="0"/>
              <a:t>AM LOS - C (EB) / B (WB)</a:t>
            </a:r>
          </a:p>
          <a:p>
            <a:r>
              <a:rPr lang="en-US" sz="2000" dirty="0" smtClean="0"/>
              <a:t>PM LOS - C (EB) / C (WB)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 rot="18284289">
            <a:off x="4465860" y="1387525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Orchard Lane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69717">
            <a:off x="2833412" y="2258652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Walnut Street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8284289">
            <a:off x="7858538" y="2355457"/>
            <a:ext cx="150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Mt. Pleasant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1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>
              <a:defRPr/>
            </a:pPr>
            <a:r>
              <a:rPr lang="en-US" dirty="0" err="1" smtClean="0"/>
              <a:t>Happ</a:t>
            </a:r>
            <a:r>
              <a:rPr lang="en-US" dirty="0" smtClean="0"/>
              <a:t> Road Corridor Study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1" y="113210"/>
            <a:ext cx="8229600" cy="1168743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Happ</a:t>
            </a:r>
            <a:r>
              <a:rPr lang="en-US" sz="4000" dirty="0" smtClean="0"/>
              <a:t> Road – Orchard Lane Intersection</a:t>
            </a:r>
            <a:br>
              <a:rPr lang="en-US" sz="4000" dirty="0" smtClean="0"/>
            </a:br>
            <a:r>
              <a:rPr lang="en-US" sz="4000" dirty="0" smtClean="0"/>
              <a:t>Alternative – Standard Intersection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183086" y="2090057"/>
            <a:ext cx="250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281953"/>
            <a:ext cx="9054353" cy="58586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281953"/>
            <a:ext cx="321672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Orchard Lane</a:t>
            </a:r>
          </a:p>
          <a:p>
            <a:r>
              <a:rPr lang="en-US" sz="2000" dirty="0" smtClean="0"/>
              <a:t>2016 Traffic Analysis</a:t>
            </a:r>
          </a:p>
          <a:p>
            <a:r>
              <a:rPr lang="en-US" sz="2000" dirty="0" smtClean="0"/>
              <a:t>AM LOS - B (EB) / B (WB)</a:t>
            </a:r>
          </a:p>
          <a:p>
            <a:r>
              <a:rPr lang="en-US" sz="2000" dirty="0" smtClean="0"/>
              <a:t>PM LOS - C (EB) / C (WB)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7150" y="5534561"/>
            <a:ext cx="321672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Orchard Lane</a:t>
            </a:r>
          </a:p>
          <a:p>
            <a:r>
              <a:rPr lang="en-US" sz="2000" dirty="0" smtClean="0"/>
              <a:t>2040 Traffic Analysis</a:t>
            </a:r>
          </a:p>
          <a:p>
            <a:r>
              <a:rPr lang="en-US" sz="2000" dirty="0" smtClean="0"/>
              <a:t>AM LOS - C (EB) / B (WB)</a:t>
            </a:r>
          </a:p>
          <a:p>
            <a:r>
              <a:rPr lang="en-US" sz="2000" dirty="0" smtClean="0"/>
              <a:t>PM LOS - E (EB) / D (WB)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828755" y="1281953"/>
            <a:ext cx="321672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Mt. Pleasant Street</a:t>
            </a:r>
          </a:p>
          <a:p>
            <a:r>
              <a:rPr lang="en-US" sz="2000" dirty="0" smtClean="0"/>
              <a:t>2016 Traffic Analysis</a:t>
            </a:r>
          </a:p>
          <a:p>
            <a:r>
              <a:rPr lang="en-US" sz="2000" dirty="0" smtClean="0"/>
              <a:t>AM LOS - B (EB) / B (WB)</a:t>
            </a:r>
          </a:p>
          <a:p>
            <a:r>
              <a:rPr lang="en-US" sz="2000" dirty="0" smtClean="0"/>
              <a:t>PM LOS - C (EB) / B (WB)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828754" y="5534561"/>
            <a:ext cx="321672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Mt. Pleasant Street </a:t>
            </a:r>
            <a:endParaRPr lang="en-US" sz="2000" dirty="0" smtClean="0"/>
          </a:p>
          <a:p>
            <a:r>
              <a:rPr lang="en-US" sz="2000" dirty="0" smtClean="0"/>
              <a:t>2040 Traffic Analysis</a:t>
            </a:r>
          </a:p>
          <a:p>
            <a:r>
              <a:rPr lang="en-US" sz="2000" dirty="0" smtClean="0"/>
              <a:t>AM LOS - C (EB) / B (WB)</a:t>
            </a:r>
          </a:p>
          <a:p>
            <a:r>
              <a:rPr lang="en-US" sz="2000" dirty="0" smtClean="0"/>
              <a:t>PM LOS - C (EB) / C (WB)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 rot="18284289">
            <a:off x="4113387" y="2266031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Orchard Lane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8284289">
            <a:off x="7788596" y="2952647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Mt. Pleasant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69717">
            <a:off x="2915926" y="2897659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Walnut Street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87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>
              <a:defRPr/>
            </a:pPr>
            <a:r>
              <a:rPr lang="en-US" dirty="0" err="1" smtClean="0"/>
              <a:t>Happ</a:t>
            </a:r>
            <a:r>
              <a:rPr lang="en-US" dirty="0" smtClean="0"/>
              <a:t> Road Corridor Study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6240" y="322216"/>
            <a:ext cx="8229600" cy="116874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Happ Road – Orchard Lane Intersection</a:t>
            </a:r>
            <a:br>
              <a:rPr lang="en-US" sz="4000" dirty="0" smtClean="0"/>
            </a:br>
            <a:r>
              <a:rPr lang="en-US" sz="4000" dirty="0" smtClean="0"/>
              <a:t>Standard Intersection vs. Roundabout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794760" y="2743976"/>
            <a:ext cx="1097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v</a:t>
            </a:r>
            <a:r>
              <a:rPr lang="en-US" sz="5400" dirty="0" smtClean="0"/>
              <a:t>s.</a:t>
            </a:r>
            <a:endParaRPr lang="en-US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0" t="31928" r="36863" b="29406"/>
          <a:stretch/>
        </p:blipFill>
        <p:spPr>
          <a:xfrm>
            <a:off x="300445" y="2063931"/>
            <a:ext cx="3357154" cy="26507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4" t="31848" r="28249" b="26085"/>
          <a:stretch/>
        </p:blipFill>
        <p:spPr>
          <a:xfrm>
            <a:off x="4920343" y="2072639"/>
            <a:ext cx="4094106" cy="2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7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3" y="547327"/>
            <a:ext cx="8305800" cy="802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Roundabouts –</a:t>
            </a:r>
            <a:br>
              <a:rPr lang="en-US" dirty="0" smtClean="0"/>
            </a:br>
            <a:r>
              <a:rPr lang="en-US" dirty="0" smtClean="0"/>
              <a:t>Reduced Vehicular Conflict Points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02726" y="6342882"/>
            <a:ext cx="2383971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Happ Road Corridor Study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9" t="44190" r="33024" b="20889"/>
          <a:stretch/>
        </p:blipFill>
        <p:spPr>
          <a:xfrm>
            <a:off x="300446" y="1611086"/>
            <a:ext cx="5719354" cy="48098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6926" y="1942011"/>
            <a:ext cx="2159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Intersection = </a:t>
            </a:r>
          </a:p>
          <a:p>
            <a:r>
              <a:rPr lang="en-US" dirty="0" smtClean="0"/>
              <a:t>32 Conflict Points</a:t>
            </a:r>
          </a:p>
          <a:p>
            <a:endParaRPr lang="en-US" dirty="0"/>
          </a:p>
          <a:p>
            <a:r>
              <a:rPr lang="en-US" dirty="0" smtClean="0"/>
              <a:t>Roundabout  = </a:t>
            </a:r>
          </a:p>
          <a:p>
            <a:r>
              <a:rPr lang="en-US" dirty="0" smtClean="0"/>
              <a:t>8 Conflict Points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42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364" y="538617"/>
            <a:ext cx="8305800" cy="802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Roundabouts</a:t>
            </a:r>
            <a:br>
              <a:rPr lang="en-US" dirty="0" smtClean="0"/>
            </a:br>
            <a:r>
              <a:rPr lang="en-US" dirty="0" smtClean="0"/>
              <a:t>Increased Pedestrian Safety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02726" y="6342882"/>
            <a:ext cx="2383971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Happ Road Corridor Study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44951" y="1743242"/>
            <a:ext cx="2159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Separates Pedestrians from the Circular Movements</a:t>
            </a:r>
          </a:p>
          <a:p>
            <a:endParaRPr lang="en-US" dirty="0"/>
          </a:p>
          <a:p>
            <a:r>
              <a:rPr lang="en-US" dirty="0" smtClean="0"/>
              <a:t>Shorter Crossing Distances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62911" r="68220" b="469"/>
          <a:stretch/>
        </p:blipFill>
        <p:spPr>
          <a:xfrm>
            <a:off x="198353" y="1341112"/>
            <a:ext cx="5488344" cy="5076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41132" r="69634" b="38239"/>
          <a:stretch/>
        </p:blipFill>
        <p:spPr>
          <a:xfrm>
            <a:off x="5806984" y="4453697"/>
            <a:ext cx="3225438" cy="188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6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95" y="284093"/>
            <a:ext cx="8617941" cy="802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Roundabouts and Emergency Service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02726" y="6342882"/>
            <a:ext cx="2383971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Happ Road Corridor Study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6" t="10168" r="34714" b="44733"/>
          <a:stretch/>
        </p:blipFill>
        <p:spPr>
          <a:xfrm>
            <a:off x="1970202" y="1086588"/>
            <a:ext cx="4628561" cy="53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7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364" y="538617"/>
            <a:ext cx="8305800" cy="802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Roundabout Actual Safety 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02726" y="6342882"/>
            <a:ext cx="2383971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Happ Road Corridor Study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2363" y="1484450"/>
            <a:ext cx="7919379" cy="6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Below is the data </a:t>
            </a:r>
            <a:r>
              <a:rPr lang="en-US" dirty="0" smtClean="0"/>
              <a:t>from the Lake County Division of Transportation for </a:t>
            </a:r>
            <a:r>
              <a:rPr lang="en-US" dirty="0"/>
              <a:t>the first 3 roundabouts that </a:t>
            </a:r>
            <a:r>
              <a:rPr lang="en-US" dirty="0" smtClean="0"/>
              <a:t>they built: 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211367"/>
              </p:ext>
            </p:extLst>
          </p:nvPr>
        </p:nvGraphicFramePr>
        <p:xfrm>
          <a:off x="422364" y="2289661"/>
          <a:ext cx="7988392" cy="2014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2619">
                  <a:extLst>
                    <a:ext uri="{9D8B030D-6E8A-4147-A177-3AD203B41FA5}">
                      <a16:colId xmlns:a16="http://schemas.microsoft.com/office/drawing/2014/main" val="3767116108"/>
                    </a:ext>
                  </a:extLst>
                </a:gridCol>
                <a:gridCol w="2351314">
                  <a:extLst>
                    <a:ext uri="{9D8B030D-6E8A-4147-A177-3AD203B41FA5}">
                      <a16:colId xmlns:a16="http://schemas.microsoft.com/office/drawing/2014/main" val="4125537403"/>
                    </a:ext>
                  </a:extLst>
                </a:gridCol>
                <a:gridCol w="2114459">
                  <a:extLst>
                    <a:ext uri="{9D8B030D-6E8A-4147-A177-3AD203B41FA5}">
                      <a16:colId xmlns:a16="http://schemas.microsoft.com/office/drawing/2014/main" val="1889649343"/>
                    </a:ext>
                  </a:extLst>
                </a:gridCol>
              </a:tblGrid>
              <a:tr h="397058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Number of Crashes at Roundabout Locations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900378"/>
                  </a:ext>
                </a:extLst>
              </a:tr>
              <a:tr h="3970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Location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2007-2010 (4 </a:t>
                      </a:r>
                      <a:r>
                        <a:rPr lang="en-US" sz="2000" dirty="0" err="1" smtClean="0">
                          <a:effectLst/>
                        </a:rPr>
                        <a:t>yrs</a:t>
                      </a:r>
                      <a:r>
                        <a:rPr lang="en-US" sz="2000" dirty="0" smtClean="0">
                          <a:effectLst/>
                        </a:rPr>
                        <a:t>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2012-2014 (3 </a:t>
                      </a:r>
                      <a:r>
                        <a:rPr lang="en-US" sz="2000" dirty="0" err="1" smtClean="0">
                          <a:effectLst/>
                        </a:rPr>
                        <a:t>yrs</a:t>
                      </a:r>
                      <a:r>
                        <a:rPr lang="en-US" sz="2000" dirty="0" smtClean="0">
                          <a:effectLst/>
                        </a:rPr>
                        <a:t>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9125506"/>
                  </a:ext>
                </a:extLst>
              </a:tr>
              <a:tr h="3970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Hunt Club &amp; Millburn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4186381"/>
                  </a:ext>
                </a:extLst>
              </a:tr>
              <a:tr h="3970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Hunt Club &amp; Wadsworth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5951899"/>
                  </a:ext>
                </a:extLst>
              </a:tr>
              <a:tr h="3970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Riverwoods</a:t>
                      </a:r>
                      <a:r>
                        <a:rPr lang="en-US" sz="2000" dirty="0">
                          <a:effectLst/>
                        </a:rPr>
                        <a:t> &amp; Everett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295895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2364" y="4557687"/>
            <a:ext cx="798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Hunt </a:t>
            </a:r>
            <a:r>
              <a:rPr lang="en-US" dirty="0"/>
              <a:t>Club &amp; Millburn and Hunt Club &amp; Wadsworth were 3-way stop controlled and </a:t>
            </a:r>
            <a:r>
              <a:rPr lang="en-US" dirty="0" err="1"/>
              <a:t>Riverwoods</a:t>
            </a:r>
            <a:r>
              <a:rPr lang="en-US" dirty="0"/>
              <a:t> &amp; Everett was 4-way stop controlled prior to the roundabout installation.  In all cases, the severity of the crashes has lessened with the roundabouts in place. 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1" y="113210"/>
            <a:ext cx="8229600" cy="116874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Happ Road – Orchard Lane Intersection</a:t>
            </a:r>
            <a:br>
              <a:rPr lang="en-US" sz="4000" dirty="0" smtClean="0"/>
            </a:br>
            <a:r>
              <a:rPr lang="en-US" sz="4000" dirty="0" smtClean="0"/>
              <a:t>Alternative – Roundabout (Synchro)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12" y="1281953"/>
            <a:ext cx="7468975" cy="5284234"/>
          </a:xfrm>
          <a:prstGeom prst="rect">
            <a:avLst/>
          </a:prstGeom>
        </p:spPr>
      </p:pic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22612" y="6427335"/>
            <a:ext cx="3352800" cy="365125"/>
          </a:xfrm>
        </p:spPr>
        <p:txBody>
          <a:bodyPr/>
          <a:lstStyle/>
          <a:p>
            <a:pPr algn="ctr">
              <a:defRPr/>
            </a:pPr>
            <a:r>
              <a:rPr lang="en-US" dirty="0" err="1" smtClean="0"/>
              <a:t>Happ</a:t>
            </a:r>
            <a:r>
              <a:rPr lang="en-US" dirty="0" smtClean="0"/>
              <a:t> Road Corridor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1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268"/>
            <a:ext cx="9054353" cy="58586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1" y="113210"/>
            <a:ext cx="8229600" cy="116874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Happ Road – Orchard Lane Intersection</a:t>
            </a:r>
            <a:br>
              <a:rPr lang="en-US" sz="4000" dirty="0" smtClean="0"/>
            </a:br>
            <a:r>
              <a:rPr lang="en-US" sz="4000" dirty="0" smtClean="0"/>
              <a:t>Alternative – Roundabout #1 – 4 Leg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837624" y="1295268"/>
            <a:ext cx="321672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2016 </a:t>
            </a:r>
            <a:r>
              <a:rPr lang="en-US" sz="2000" dirty="0" smtClean="0"/>
              <a:t>Traffic Analysis</a:t>
            </a:r>
          </a:p>
          <a:p>
            <a:r>
              <a:rPr lang="en-US" sz="2000" dirty="0" smtClean="0"/>
              <a:t>AM LOS - A (EB) / A (WB)</a:t>
            </a:r>
          </a:p>
          <a:p>
            <a:r>
              <a:rPr lang="en-US" sz="2000" dirty="0" smtClean="0"/>
              <a:t>PM LOS - A (EB) / A (WB)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799785" y="5868464"/>
            <a:ext cx="321672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2040 </a:t>
            </a:r>
            <a:r>
              <a:rPr lang="en-US" sz="2000" dirty="0" smtClean="0"/>
              <a:t>Traffic Analysis</a:t>
            </a:r>
          </a:p>
          <a:p>
            <a:r>
              <a:rPr lang="en-US" sz="2000" dirty="0" smtClean="0"/>
              <a:t>AM LOS - A (EB) / A (WB)</a:t>
            </a:r>
          </a:p>
          <a:p>
            <a:r>
              <a:rPr lang="en-US" sz="2000" dirty="0" smtClean="0"/>
              <a:t>PM LOS - B (EB) / A (WB)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 rot="2169717">
            <a:off x="2853732" y="2852645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Walnut Street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8284289">
            <a:off x="4420173" y="1863461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Orchard Lane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8284289">
            <a:off x="7750667" y="2852645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Mt. Pleasant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0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268"/>
            <a:ext cx="9054353" cy="58586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1" y="113210"/>
            <a:ext cx="8229600" cy="116874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Happ Road – Orchard Lane Intersection</a:t>
            </a:r>
            <a:br>
              <a:rPr lang="en-US" sz="4000" dirty="0" smtClean="0"/>
            </a:br>
            <a:r>
              <a:rPr lang="en-US" sz="4000" dirty="0" smtClean="0"/>
              <a:t>Alternative – Roundabout #2 – 5 </a:t>
            </a:r>
            <a:r>
              <a:rPr lang="en-US" sz="4000" dirty="0"/>
              <a:t>L</a:t>
            </a:r>
            <a:r>
              <a:rPr lang="en-US" sz="4000" dirty="0" smtClean="0"/>
              <a:t>eg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927271" y="1295268"/>
            <a:ext cx="321672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2016 </a:t>
            </a:r>
            <a:r>
              <a:rPr lang="en-US" sz="2000" dirty="0" smtClean="0"/>
              <a:t>Traffic Analysis</a:t>
            </a:r>
          </a:p>
          <a:p>
            <a:r>
              <a:rPr lang="en-US" sz="2000" dirty="0" smtClean="0"/>
              <a:t>AM LOS - A (EB) / A (WB)</a:t>
            </a:r>
          </a:p>
          <a:p>
            <a:r>
              <a:rPr lang="en-US" sz="2000" dirty="0" smtClean="0"/>
              <a:t>PM LOS - A (EB) / A (WB)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837624" y="5868464"/>
            <a:ext cx="321672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2040 </a:t>
            </a:r>
            <a:r>
              <a:rPr lang="en-US" sz="2000" dirty="0" smtClean="0"/>
              <a:t>Traffic Analysis</a:t>
            </a:r>
          </a:p>
          <a:p>
            <a:r>
              <a:rPr lang="en-US" sz="2000" dirty="0" smtClean="0"/>
              <a:t>AM LOS - A (EB) / A (WB)</a:t>
            </a:r>
          </a:p>
          <a:p>
            <a:r>
              <a:rPr lang="en-US" sz="2000" dirty="0" smtClean="0"/>
              <a:t>PM LOS - B (EB) / A (WB)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 rot="2169717">
            <a:off x="2853732" y="2852645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Walnut Street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8284289">
            <a:off x="4420173" y="1863461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Orchard Lane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8284289">
            <a:off x="7750667" y="2852645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Mt. Pleasant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6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1214" y="416769"/>
            <a:ext cx="7010400" cy="676091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+mn-lt"/>
              </a:rPr>
              <a:t>Meeting Agenda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5039" y="1098608"/>
            <a:ext cx="7577806" cy="5368867"/>
          </a:xfrm>
        </p:spPr>
        <p:txBody>
          <a:bodyPr/>
          <a:lstStyle/>
          <a:p>
            <a:pPr lvl="0">
              <a:spcBef>
                <a:spcPts val="300"/>
              </a:spcBef>
              <a:buFont typeface="+mj-lt"/>
              <a:buAutoNum type="arabicPeriod"/>
            </a:pPr>
            <a:r>
              <a:rPr lang="en-US" sz="2000" dirty="0" smtClean="0"/>
              <a:t>Updated Project Goals Statement</a:t>
            </a:r>
          </a:p>
          <a:p>
            <a:pPr lvl="0">
              <a:spcBef>
                <a:spcPts val="300"/>
              </a:spcBef>
              <a:buFont typeface="+mj-lt"/>
              <a:buAutoNum type="arabicPeriod"/>
            </a:pPr>
            <a:r>
              <a:rPr lang="en-US" sz="2000" dirty="0" smtClean="0"/>
              <a:t>Further Developed Improvement Alternatives</a:t>
            </a:r>
            <a:endParaRPr lang="en-US" sz="2000" dirty="0"/>
          </a:p>
          <a:p>
            <a:pPr marL="914400" lvl="1" indent="-457200" defTabSz="457200">
              <a:spcBef>
                <a:spcPts val="300"/>
              </a:spcBef>
              <a:buFont typeface="+mj-lt"/>
              <a:buAutoNum type="alphaUcPeriod"/>
            </a:pPr>
            <a:r>
              <a:rPr lang="en-US" sz="2000" dirty="0" smtClean="0"/>
              <a:t>Locations </a:t>
            </a:r>
            <a:r>
              <a:rPr lang="en-US" sz="2000" dirty="0"/>
              <a:t>to be Discussed</a:t>
            </a:r>
          </a:p>
          <a:p>
            <a:pPr marL="1463040" lvl="2" indent="-274320">
              <a:spcBef>
                <a:spcPts val="300"/>
              </a:spcBef>
              <a:buFont typeface="+mj-lt"/>
              <a:buAutoNum type="alphaLcParenR"/>
            </a:pPr>
            <a:r>
              <a:rPr lang="en-US" sz="2000" dirty="0"/>
              <a:t>North Section </a:t>
            </a:r>
            <a:r>
              <a:rPr lang="en-US" sz="2000" dirty="0" smtClean="0"/>
              <a:t>Alternatives (Downtown)</a:t>
            </a:r>
          </a:p>
          <a:p>
            <a:pPr marL="1736090" lvl="3" indent="-274320">
              <a:spcBef>
                <a:spcPts val="300"/>
              </a:spcBef>
              <a:buFont typeface="+mj-lt"/>
              <a:buAutoNum type="alphaLcParenR"/>
            </a:pPr>
            <a:r>
              <a:rPr lang="en-US" sz="1900" dirty="0" smtClean="0"/>
              <a:t>Standard Intersection vs. Roundabout</a:t>
            </a:r>
            <a:endParaRPr lang="en-US" sz="1900" dirty="0"/>
          </a:p>
          <a:p>
            <a:pPr marL="1463040" lvl="2" indent="-274320">
              <a:spcBef>
                <a:spcPts val="300"/>
              </a:spcBef>
              <a:buFont typeface="+mj-lt"/>
              <a:buAutoNum type="alphaLcParenR"/>
            </a:pPr>
            <a:r>
              <a:rPr lang="en-US" sz="2000" dirty="0"/>
              <a:t>Middle Section </a:t>
            </a:r>
            <a:r>
              <a:rPr lang="en-US" sz="2000" dirty="0" smtClean="0"/>
              <a:t>Alternatives (Happ </a:t>
            </a:r>
            <a:r>
              <a:rPr lang="en-US" sz="2000" dirty="0"/>
              <a:t>Road Park Area</a:t>
            </a:r>
            <a:r>
              <a:rPr lang="en-US" sz="2000" dirty="0" smtClean="0"/>
              <a:t>)</a:t>
            </a:r>
          </a:p>
          <a:p>
            <a:pPr marL="1736090" lvl="3" indent="-274320">
              <a:spcBef>
                <a:spcPts val="300"/>
              </a:spcBef>
              <a:buFont typeface="+mj-lt"/>
              <a:buAutoNum type="alphaLcParenR"/>
            </a:pPr>
            <a:r>
              <a:rPr lang="en-US" sz="1900" dirty="0" smtClean="0"/>
              <a:t>Standard Ped Crossing vs. Raised Refuge</a:t>
            </a:r>
            <a:endParaRPr lang="en-US" sz="1900" dirty="0"/>
          </a:p>
          <a:p>
            <a:pPr marL="1463040" lvl="2" indent="-274320">
              <a:spcBef>
                <a:spcPts val="300"/>
              </a:spcBef>
              <a:buFont typeface="+mj-lt"/>
              <a:buAutoNum type="alphaLcParenR"/>
            </a:pPr>
            <a:r>
              <a:rPr lang="en-US" sz="2000" dirty="0"/>
              <a:t>South Section </a:t>
            </a:r>
            <a:r>
              <a:rPr lang="en-US" sz="2000" dirty="0" smtClean="0"/>
              <a:t>Alternatives (Winnetka </a:t>
            </a:r>
            <a:r>
              <a:rPr lang="en-US" sz="2000" dirty="0"/>
              <a:t>Intersection</a:t>
            </a:r>
            <a:r>
              <a:rPr lang="en-US" sz="2000" dirty="0" smtClean="0"/>
              <a:t>)</a:t>
            </a:r>
          </a:p>
          <a:p>
            <a:pPr marL="1736090" lvl="3" indent="-274320">
              <a:spcBef>
                <a:spcPts val="300"/>
              </a:spcBef>
              <a:buFont typeface="+mj-lt"/>
              <a:buAutoNum type="alphaLcParenR"/>
            </a:pPr>
            <a:r>
              <a:rPr lang="en-US" sz="1900" dirty="0" smtClean="0"/>
              <a:t>Four-Way Stop vs. Traffic Signal</a:t>
            </a:r>
            <a:endParaRPr lang="en-US" sz="1900" dirty="0"/>
          </a:p>
          <a:p>
            <a:pPr marL="914400" lvl="1" indent="-457200">
              <a:spcBef>
                <a:spcPts val="300"/>
              </a:spcBef>
              <a:buFont typeface="+mj-lt"/>
              <a:buAutoNum type="alphaUcPeriod"/>
            </a:pPr>
            <a:r>
              <a:rPr lang="en-US" sz="2000" dirty="0" smtClean="0"/>
              <a:t>Items </a:t>
            </a:r>
            <a:r>
              <a:rPr lang="en-US" sz="2000" dirty="0"/>
              <a:t>to be Discussed for Each </a:t>
            </a:r>
            <a:r>
              <a:rPr lang="en-US" sz="2000" dirty="0" smtClean="0"/>
              <a:t>Section</a:t>
            </a:r>
            <a:endParaRPr lang="en-US" sz="2000" dirty="0"/>
          </a:p>
          <a:p>
            <a:pPr marL="1531620" lvl="2" indent="-342900">
              <a:spcBef>
                <a:spcPts val="300"/>
              </a:spcBef>
              <a:buFont typeface="+mj-lt"/>
              <a:buAutoNum type="alphaLcParenR"/>
            </a:pPr>
            <a:r>
              <a:rPr lang="en-US" sz="2000" dirty="0" smtClean="0"/>
              <a:t>Crash </a:t>
            </a:r>
            <a:r>
              <a:rPr lang="en-US" sz="2000" dirty="0"/>
              <a:t>Data</a:t>
            </a:r>
          </a:p>
          <a:p>
            <a:pPr marL="1531620" lvl="2" indent="-342900">
              <a:spcBef>
                <a:spcPts val="300"/>
              </a:spcBef>
              <a:buFont typeface="+mj-lt"/>
              <a:buAutoNum type="alphaLcParenR"/>
            </a:pPr>
            <a:r>
              <a:rPr lang="en-US" sz="2000" dirty="0" smtClean="0"/>
              <a:t>Crash Analysis</a:t>
            </a:r>
          </a:p>
          <a:p>
            <a:pPr marL="1531620" lvl="2" indent="-342900">
              <a:spcBef>
                <a:spcPts val="300"/>
              </a:spcBef>
              <a:buFont typeface="+mj-lt"/>
              <a:buAutoNum type="alphaLcParenR"/>
            </a:pPr>
            <a:r>
              <a:rPr lang="en-US" sz="2000" dirty="0" smtClean="0"/>
              <a:t>Existing Conditions Analysis</a:t>
            </a:r>
          </a:p>
          <a:p>
            <a:pPr marL="1531620" lvl="2" indent="-342900">
              <a:spcBef>
                <a:spcPts val="300"/>
              </a:spcBef>
              <a:buFont typeface="+mj-lt"/>
              <a:buAutoNum type="alphaLcParenR"/>
            </a:pPr>
            <a:r>
              <a:rPr lang="en-US" sz="2000" dirty="0" smtClean="0"/>
              <a:t>Traffic Data and Analysis</a:t>
            </a:r>
            <a:endParaRPr lang="en-US" sz="2000" dirty="0"/>
          </a:p>
          <a:p>
            <a:pPr marL="1531620" lvl="2" indent="-342900">
              <a:spcBef>
                <a:spcPts val="300"/>
              </a:spcBef>
              <a:buFont typeface="+mj-lt"/>
              <a:buAutoNum type="alphaLcParenR"/>
            </a:pPr>
            <a:r>
              <a:rPr lang="en-US" sz="2000" dirty="0" smtClean="0"/>
              <a:t>Refined Improvement </a:t>
            </a:r>
            <a:r>
              <a:rPr lang="en-US" sz="2000" dirty="0"/>
              <a:t>Alternatives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/>
            </a:pPr>
            <a:r>
              <a:rPr lang="en-US" sz="2000" dirty="0" smtClean="0"/>
              <a:t>Next Steps</a:t>
            </a:r>
            <a:endParaRPr lang="en-US" sz="20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67475"/>
            <a:ext cx="9144000" cy="28575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Happ Road Corridor Study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268"/>
            <a:ext cx="9054353" cy="58586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0" y="113210"/>
            <a:ext cx="8486503" cy="116874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Happ Road – Orchard Lane Intersection</a:t>
            </a:r>
            <a:br>
              <a:rPr lang="en-US" sz="4000" dirty="0" smtClean="0"/>
            </a:br>
            <a:r>
              <a:rPr lang="en-US" sz="4000" dirty="0" smtClean="0"/>
              <a:t>Alternative – Roundabout #3 – 5 </a:t>
            </a:r>
            <a:r>
              <a:rPr lang="en-US" sz="4000" dirty="0"/>
              <a:t>L</a:t>
            </a:r>
            <a:r>
              <a:rPr lang="en-US" sz="4000" dirty="0" smtClean="0"/>
              <a:t>eg Oval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927271" y="1295268"/>
            <a:ext cx="321672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2016 </a:t>
            </a:r>
            <a:r>
              <a:rPr lang="en-US" sz="2000" dirty="0" smtClean="0"/>
              <a:t>Traffic Analysis</a:t>
            </a:r>
          </a:p>
          <a:p>
            <a:r>
              <a:rPr lang="en-US" sz="2000" dirty="0" smtClean="0"/>
              <a:t>AM LOS - A (EB) / A (WB)</a:t>
            </a:r>
          </a:p>
          <a:p>
            <a:r>
              <a:rPr lang="en-US" sz="2000" dirty="0" smtClean="0"/>
              <a:t>PM LOS - A (EB) / A (WB)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811497" y="5868464"/>
            <a:ext cx="321672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2040 </a:t>
            </a:r>
            <a:r>
              <a:rPr lang="en-US" sz="2000" dirty="0" smtClean="0"/>
              <a:t>Traffic Analysis</a:t>
            </a:r>
          </a:p>
          <a:p>
            <a:r>
              <a:rPr lang="en-US" sz="2000" dirty="0" smtClean="0"/>
              <a:t>AM LOS - A (EB) / A (WB)</a:t>
            </a:r>
          </a:p>
          <a:p>
            <a:r>
              <a:rPr lang="en-US" sz="2000" dirty="0" smtClean="0"/>
              <a:t>PM LOS - B (EB) / A (WB)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 rot="2169717">
            <a:off x="2176563" y="2434040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Walnut Street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8284289">
            <a:off x="4411784" y="1978782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Orchard Lane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8284289">
            <a:off x="7750667" y="2852645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Mt. Pleasant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3664"/>
            <a:ext cx="8305800" cy="7937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of Alternatives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err="1" smtClean="0"/>
              <a:t>Happ</a:t>
            </a:r>
            <a:r>
              <a:rPr lang="en-US" dirty="0" smtClean="0"/>
              <a:t> Road Corridor Study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931934"/>
              </p:ext>
            </p:extLst>
          </p:nvPr>
        </p:nvGraphicFramePr>
        <p:xfrm>
          <a:off x="264419" y="1317450"/>
          <a:ext cx="8560087" cy="5042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8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5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2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Alternatives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Pros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Cons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070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Standard </a:t>
                      </a:r>
                      <a:r>
                        <a:rPr lang="en-US" sz="2400" dirty="0">
                          <a:effectLst/>
                        </a:rPr>
                        <a:t>Intersection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Meets driver expectations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Poor LOS in 2040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Maintains current traffic turning movements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Pedestrians have to cross at least 2 lanes of traffic at a time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Maintains </a:t>
                      </a:r>
                      <a:r>
                        <a:rPr lang="en-US" sz="1400" dirty="0" smtClean="0">
                          <a:effectLst/>
                        </a:rPr>
                        <a:t>uninterrupted </a:t>
                      </a:r>
                      <a:r>
                        <a:rPr lang="en-US" sz="1400" dirty="0">
                          <a:effectLst/>
                        </a:rPr>
                        <a:t>traffic flow on Happ Road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Small footprint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070">
                <a:tc rowSpan="6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Roundabout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Improved LOS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Drivers not accustomed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Reduced vehicle conflict points</a:t>
                      </a:r>
                      <a:endParaRPr lang="en-US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Requires drivers </a:t>
                      </a:r>
                      <a:r>
                        <a:rPr lang="en-US" sz="1400" dirty="0">
                          <a:effectLst/>
                        </a:rPr>
                        <a:t>on Happ </a:t>
                      </a:r>
                      <a:r>
                        <a:rPr lang="en-US" sz="1400" dirty="0" smtClean="0">
                          <a:effectLst/>
                        </a:rPr>
                        <a:t>to </a:t>
                      </a:r>
                      <a:r>
                        <a:rPr lang="en-US" sz="1400" dirty="0">
                          <a:effectLst/>
                        </a:rPr>
                        <a:t>slow </a:t>
                      </a:r>
                      <a:r>
                        <a:rPr lang="en-US" sz="1400" dirty="0" smtClean="0">
                          <a:effectLst/>
                        </a:rPr>
                        <a:t>down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through</a:t>
                      </a:r>
                      <a:r>
                        <a:rPr lang="en-US" sz="1400" baseline="0" dirty="0" smtClean="0">
                          <a:effectLst/>
                        </a:rPr>
                        <a:t> the roundabout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984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Reduced crash severity  (per Insurance Institute for Highway Safety – 40% decrease in all accidents and 90% decrease in fatal accidents)</a:t>
                      </a:r>
                      <a:endParaRPr lang="en-US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Requires a larger footprint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Increased pedestrian safety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 emergency vehicle priority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1472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Reduce emissions and improved fuel economy by reducing</a:t>
                      </a:r>
                      <a:r>
                        <a:rPr lang="en-US" sz="1400" baseline="0" dirty="0" smtClean="0">
                          <a:effectLst/>
                        </a:rPr>
                        <a:t> idling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Restricts/Eliminates</a:t>
                      </a:r>
                      <a:r>
                        <a:rPr lang="en-US" sz="1400" baseline="0" dirty="0" smtClean="0">
                          <a:effectLst/>
                        </a:rPr>
                        <a:t> private driveway located on west side of </a:t>
                      </a:r>
                      <a:r>
                        <a:rPr lang="en-US" sz="1400" baseline="0" dirty="0" err="1" smtClean="0">
                          <a:effectLst/>
                        </a:rPr>
                        <a:t>Happ</a:t>
                      </a:r>
                      <a:r>
                        <a:rPr lang="en-US" sz="1400" baseline="0" dirty="0" smtClean="0">
                          <a:effectLst/>
                        </a:rPr>
                        <a:t> Road (South of Orchard)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07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Allows for Aesthetic enhancements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89025" y="2479903"/>
            <a:ext cx="20710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4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3" t="25892" r="29107" b="24286"/>
          <a:stretch/>
        </p:blipFill>
        <p:spPr>
          <a:xfrm rot="16200000">
            <a:off x="3082036" y="-866929"/>
            <a:ext cx="3200400" cy="566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29842" y="3665989"/>
            <a:ext cx="7365534" cy="1311448"/>
          </a:xfrm>
        </p:spPr>
        <p:txBody>
          <a:bodyPr>
            <a:noAutofit/>
          </a:bodyPr>
          <a:lstStyle/>
          <a:p>
            <a:pPr marL="1188720" lvl="2" algn="ctr">
              <a:spcBef>
                <a:spcPts val="300"/>
              </a:spcBef>
            </a:pPr>
            <a:r>
              <a:rPr lang="en-US" sz="4400" b="1" dirty="0" smtClean="0"/>
              <a:t>Middle Section</a:t>
            </a:r>
            <a:br>
              <a:rPr lang="en-US" sz="4400" b="1" dirty="0" smtClean="0"/>
            </a:br>
            <a:r>
              <a:rPr lang="en-US" sz="4400" b="1" dirty="0" smtClean="0"/>
              <a:t>(</a:t>
            </a:r>
            <a:r>
              <a:rPr lang="en-US" sz="4400" b="1" dirty="0" err="1"/>
              <a:t>Happ</a:t>
            </a:r>
            <a:r>
              <a:rPr lang="en-US" sz="4400" b="1" dirty="0"/>
              <a:t> Road Park Area)</a:t>
            </a:r>
          </a:p>
        </p:txBody>
      </p:sp>
      <p:sp>
        <p:nvSpPr>
          <p:cNvPr id="9" name="Rectangle 8"/>
          <p:cNvSpPr/>
          <p:nvPr/>
        </p:nvSpPr>
        <p:spPr>
          <a:xfrm>
            <a:off x="1968596" y="1433810"/>
            <a:ext cx="5295039" cy="89255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 smtClean="0">
                <a:ln w="11430"/>
                <a:gradFill>
                  <a:gsLst>
                    <a:gs pos="25000">
                      <a:srgbClr val="009DD9">
                        <a:satMod val="155000"/>
                      </a:srgbClr>
                    </a:gs>
                    <a:gs pos="100000">
                      <a:srgbClr val="009DD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Happ Road Phase I </a:t>
            </a:r>
            <a:r>
              <a:rPr lang="en-US" sz="3200" b="1" spc="50" dirty="0">
                <a:ln w="11430"/>
                <a:gradFill>
                  <a:gsLst>
                    <a:gs pos="25000">
                      <a:srgbClr val="009DD9">
                        <a:satMod val="155000"/>
                      </a:srgbClr>
                    </a:gs>
                    <a:gs pos="100000">
                      <a:srgbClr val="009DD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Study</a:t>
            </a:r>
          </a:p>
          <a:p>
            <a:pPr algn="ctr">
              <a:defRPr/>
            </a:pPr>
            <a:r>
              <a:rPr lang="en-US" sz="2000" b="1" spc="50" dirty="0" smtClean="0">
                <a:ln w="11430"/>
                <a:gradFill>
                  <a:gsLst>
                    <a:gs pos="25000">
                      <a:srgbClr val="009DD9">
                        <a:satMod val="155000"/>
                      </a:srgbClr>
                    </a:gs>
                    <a:gs pos="100000">
                      <a:srgbClr val="009DD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Village of Northfield</a:t>
            </a:r>
            <a:endParaRPr lang="en-US" sz="2000" b="1" spc="50" dirty="0">
              <a:ln w="11430"/>
              <a:gradFill>
                <a:gsLst>
                  <a:gs pos="25000">
                    <a:srgbClr val="009DD9">
                      <a:satMod val="155000"/>
                    </a:srgbClr>
                  </a:gs>
                  <a:gs pos="100000">
                    <a:srgbClr val="009DD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5" y="5542844"/>
            <a:ext cx="1521178" cy="15211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4" descr="Image result for cook county department of transport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419" y="5842681"/>
            <a:ext cx="901750" cy="9017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teska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463" y="5762631"/>
            <a:ext cx="920044" cy="9200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8602" r="9049" b="11828"/>
          <a:stretch/>
        </p:blipFill>
        <p:spPr bwMode="auto">
          <a:xfrm>
            <a:off x="3438947" y="5884287"/>
            <a:ext cx="1968932" cy="818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73" y="5981134"/>
            <a:ext cx="2054352" cy="63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46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4" t="14457" r="23699" b="43128"/>
          <a:stretch/>
        </p:blipFill>
        <p:spPr>
          <a:xfrm>
            <a:off x="365760" y="1280160"/>
            <a:ext cx="8046720" cy="4572000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9337" y="6458766"/>
            <a:ext cx="9144000" cy="28575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Happ Road Corridor Study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 bwMode="auto">
          <a:xfrm>
            <a:off x="139337" y="26686"/>
            <a:ext cx="8448851" cy="81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Accident Location Map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Constantia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5" t="55317" r="13805" b="15010"/>
          <a:stretch/>
        </p:blipFill>
        <p:spPr>
          <a:xfrm>
            <a:off x="7027512" y="3485802"/>
            <a:ext cx="1703279" cy="283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5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9337" y="6458766"/>
            <a:ext cx="9144000" cy="28575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Happ Road Corridor Study</a:t>
            </a:r>
            <a:endParaRPr lang="en-US" dirty="0"/>
          </a:p>
        </p:txBody>
      </p:sp>
      <p:sp>
        <p:nvSpPr>
          <p:cNvPr id="14" name="Title 2"/>
          <p:cNvSpPr txBox="1">
            <a:spLocks/>
          </p:cNvSpPr>
          <p:nvPr/>
        </p:nvSpPr>
        <p:spPr bwMode="auto">
          <a:xfrm>
            <a:off x="139337" y="26686"/>
            <a:ext cx="8448851" cy="81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latin typeface="+mn-lt"/>
              </a:rPr>
              <a:t>Accident Analysis</a:t>
            </a:r>
            <a:endParaRPr lang="en-US" dirty="0">
              <a:latin typeface="+mn-l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8588" y="967303"/>
            <a:ext cx="8229600" cy="470039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Middle (Happ Road) Section: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 </a:t>
            </a:r>
            <a:r>
              <a:rPr lang="en-US" sz="2000" dirty="0" smtClean="0"/>
              <a:t>		Fixed Object	4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Turning		2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u="sng" dirty="0" smtClean="0"/>
              <a:t>Rear-end	2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TOTAL:		8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Fixed Object Crashes reveal the need for consideration of improved edge of pavement treatments (curb &amp; gutter, fix shoulder drop-offs).</a:t>
            </a:r>
          </a:p>
          <a:p>
            <a:r>
              <a:rPr lang="en-US" sz="2000" dirty="0" smtClean="0"/>
              <a:t>Turning and Rear-End Crashes indicate the need to better control speeds (traffic calming) in the two-lane section to allow for adequate stopping sight distance around the curve.  </a:t>
            </a:r>
          </a:p>
          <a:p>
            <a:endParaRPr lang="en-US" sz="2000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257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4850"/>
            <a:ext cx="9143997" cy="5916703"/>
          </a:xfrm>
          <a:prstGeom prst="rect">
            <a:avLst/>
          </a:prstGeom>
        </p:spPr>
      </p:pic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178526" y="0"/>
            <a:ext cx="8229600" cy="785405"/>
          </a:xfrm>
        </p:spPr>
        <p:txBody>
          <a:bodyPr/>
          <a:lstStyle/>
          <a:p>
            <a:r>
              <a:rPr lang="en-US" dirty="0" smtClean="0"/>
              <a:t>Existing Conditions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67475"/>
            <a:ext cx="9144000" cy="28575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Happ Road Corridor Study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rot="18284289">
            <a:off x="122425" y="1392286"/>
            <a:ext cx="231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Mt. Pleasant Street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7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4850"/>
            <a:ext cx="9143997" cy="5916704"/>
          </a:xfrm>
          <a:prstGeom prst="rect">
            <a:avLst/>
          </a:prstGeom>
        </p:spPr>
      </p:pic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178526" y="0"/>
            <a:ext cx="8229600" cy="785405"/>
          </a:xfrm>
        </p:spPr>
        <p:txBody>
          <a:bodyPr/>
          <a:lstStyle/>
          <a:p>
            <a:r>
              <a:rPr lang="en-US" dirty="0" smtClean="0"/>
              <a:t>Existing </a:t>
            </a:r>
            <a:r>
              <a:rPr lang="en-US" dirty="0" smtClean="0"/>
              <a:t>Conditions – Park Area</a:t>
            </a:r>
            <a:endParaRPr lang="en-US" dirty="0" smtClean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67475"/>
            <a:ext cx="9144000" cy="28575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rgbClr val="04617B">
                    <a:shade val="90000"/>
                  </a:srgbClr>
                </a:solidFill>
              </a:rPr>
              <a:t>Happ Road Corridor Study</a:t>
            </a: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8284289">
            <a:off x="2577959" y="3663364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Holder Lane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8284289">
            <a:off x="5981559" y="4655242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Colonial Lane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7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7632"/>
            <a:ext cx="8705088" cy="5632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8342"/>
            <a:ext cx="8229600" cy="897622"/>
          </a:xfrm>
        </p:spPr>
        <p:txBody>
          <a:bodyPr/>
          <a:lstStyle/>
          <a:p>
            <a:r>
              <a:rPr lang="en-US" sz="3600" dirty="0" err="1"/>
              <a:t>Happ</a:t>
            </a:r>
            <a:r>
              <a:rPr lang="en-US" sz="3600" dirty="0"/>
              <a:t> Road – </a:t>
            </a:r>
            <a:r>
              <a:rPr lang="en-US" sz="3600" dirty="0" smtClean="0"/>
              <a:t>South of Downtown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Happ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Road Corridor Study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18284289">
            <a:off x="234185" y="1710587"/>
            <a:ext cx="231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Mt. Pleasant Street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7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2847"/>
            <a:ext cx="6341394" cy="410325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>
              <a:defRPr/>
            </a:pPr>
            <a:r>
              <a:rPr lang="en-US" dirty="0" err="1" smtClean="0"/>
              <a:t>Happ</a:t>
            </a:r>
            <a:r>
              <a:rPr lang="en-US" dirty="0" smtClean="0"/>
              <a:t> Road Corridor Study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1" y="113210"/>
            <a:ext cx="8229600" cy="116874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Happ Road Park</a:t>
            </a:r>
            <a:br>
              <a:rPr lang="en-US" sz="4000" dirty="0" smtClean="0"/>
            </a:br>
            <a:r>
              <a:rPr lang="en-US" sz="4000" dirty="0" smtClean="0"/>
              <a:t>Mid-Block Pedestrian Crossing Alternatives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904016" y="1601528"/>
            <a:ext cx="1660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Without Refuge Island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9233"/>
          <a:stretch/>
        </p:blipFill>
        <p:spPr>
          <a:xfrm>
            <a:off x="4615543" y="4207440"/>
            <a:ext cx="4464357" cy="224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1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>
              <a:defRPr/>
            </a:pPr>
            <a:r>
              <a:rPr lang="en-US" dirty="0" err="1" smtClean="0"/>
              <a:t>Happ</a:t>
            </a:r>
            <a:r>
              <a:rPr lang="en-US" dirty="0" smtClean="0"/>
              <a:t> Road Corridor Study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1" y="113210"/>
            <a:ext cx="8229600" cy="116874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Happ Road Park</a:t>
            </a:r>
            <a:br>
              <a:rPr lang="en-US" sz="4000" dirty="0" smtClean="0"/>
            </a:br>
            <a:r>
              <a:rPr lang="en-US" sz="4000" dirty="0" smtClean="0"/>
              <a:t>Mid-Block Pedestrian Crossing Alternatives</a:t>
            </a:r>
            <a:endParaRPr lang="en-US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" y="1205265"/>
            <a:ext cx="6347127" cy="41069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59690" y="1517548"/>
            <a:ext cx="1596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With Refuge Island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6" b="8037"/>
          <a:stretch/>
        </p:blipFill>
        <p:spPr>
          <a:xfrm>
            <a:off x="4261386" y="4171406"/>
            <a:ext cx="4783343" cy="227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0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96240" y="1325174"/>
            <a:ext cx="8229600" cy="774648"/>
          </a:xfrm>
        </p:spPr>
        <p:txBody>
          <a:bodyPr/>
          <a:lstStyle/>
          <a:p>
            <a:r>
              <a:rPr lang="en-US" dirty="0" smtClean="0"/>
              <a:t>Happ Road </a:t>
            </a:r>
            <a:br>
              <a:rPr lang="en-US" dirty="0" smtClean="0"/>
            </a:br>
            <a:r>
              <a:rPr lang="en-US" dirty="0" smtClean="0"/>
              <a:t>Updated Goal Statement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2323412"/>
            <a:ext cx="8229600" cy="354373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Improve </a:t>
            </a:r>
            <a:r>
              <a:rPr lang="en-US" sz="2000" dirty="0"/>
              <a:t>the Happ Road </a:t>
            </a:r>
            <a:r>
              <a:rPr lang="en-US" sz="2000" dirty="0" smtClean="0"/>
              <a:t>Corridor by: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sz="2000" dirty="0"/>
              <a:t>I</a:t>
            </a:r>
            <a:r>
              <a:rPr lang="en-US" sz="2000" dirty="0" smtClean="0"/>
              <a:t>mproving safety for all users</a:t>
            </a:r>
          </a:p>
          <a:p>
            <a:r>
              <a:rPr lang="en-US" sz="2000" dirty="0" smtClean="0"/>
              <a:t>Simplifying vehicular movements at intersections</a:t>
            </a:r>
          </a:p>
          <a:p>
            <a:r>
              <a:rPr lang="en-US" sz="2000" dirty="0" smtClean="0"/>
              <a:t>Minimizing vehicular points of conflict</a:t>
            </a:r>
          </a:p>
          <a:p>
            <a:r>
              <a:rPr lang="en-US" sz="2000" dirty="0"/>
              <a:t>I</a:t>
            </a:r>
            <a:r>
              <a:rPr lang="en-US" sz="2000" dirty="0" smtClean="0"/>
              <a:t>ncreasing awareness of pedestrians</a:t>
            </a:r>
          </a:p>
          <a:p>
            <a:r>
              <a:rPr lang="en-US" sz="2000" dirty="0" smtClean="0"/>
              <a:t>Enhancing bicycle accommodations within the corridor, and</a:t>
            </a:r>
          </a:p>
          <a:p>
            <a:r>
              <a:rPr lang="en-US" sz="2000" dirty="0" smtClean="0"/>
              <a:t>Creating a central </a:t>
            </a:r>
            <a:r>
              <a:rPr lang="en-US" sz="2000" dirty="0"/>
              <a:t>place, supportive of local </a:t>
            </a:r>
            <a:r>
              <a:rPr lang="en-US" sz="2000" dirty="0" smtClean="0"/>
              <a:t>businesses and </a:t>
            </a:r>
            <a:r>
              <a:rPr lang="en-US" sz="2000" dirty="0"/>
              <a:t>community gathering and walkable access.</a:t>
            </a:r>
          </a:p>
          <a:p>
            <a:pPr marL="0" indent="0">
              <a:buNone/>
            </a:pPr>
            <a:r>
              <a:rPr lang="en-US" sz="2000" dirty="0"/>
              <a:t> 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67475"/>
            <a:ext cx="9144000" cy="28575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rgbClr val="04617B">
                    <a:shade val="90000"/>
                  </a:srgbClr>
                </a:solidFill>
              </a:rPr>
              <a:t>Happ Road Corridor Study</a:t>
            </a: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6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3" t="25892" r="29107" b="24286"/>
          <a:stretch/>
        </p:blipFill>
        <p:spPr>
          <a:xfrm rot="16200000">
            <a:off x="2828795" y="-946987"/>
            <a:ext cx="3200400" cy="566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63624" y="4649343"/>
            <a:ext cx="5669280" cy="457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tx1"/>
                </a:solidFill>
              </a:rPr>
              <a:t/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4800" dirty="0" smtClean="0">
                <a:solidFill>
                  <a:schemeClr val="tx1"/>
                </a:solidFill>
              </a:rPr>
              <a:t/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4800" dirty="0" smtClean="0">
                <a:solidFill>
                  <a:schemeClr val="tx1"/>
                </a:solidFill>
              </a:rPr>
              <a:t/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4800" dirty="0" smtClean="0">
                <a:solidFill>
                  <a:schemeClr val="tx1"/>
                </a:solidFill>
              </a:rPr>
              <a:t/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4900" dirty="0">
                <a:solidFill>
                  <a:schemeClr val="tx1"/>
                </a:solidFill>
                <a:effectLst/>
              </a:rPr>
              <a:t>South </a:t>
            </a:r>
            <a:r>
              <a:rPr lang="en-US" sz="4900" dirty="0" smtClean="0">
                <a:solidFill>
                  <a:schemeClr val="tx1"/>
                </a:solidFill>
                <a:effectLst/>
              </a:rPr>
              <a:t>Section</a:t>
            </a:r>
            <a:br>
              <a:rPr lang="en-US" sz="4900" dirty="0" smtClean="0">
                <a:solidFill>
                  <a:schemeClr val="tx1"/>
                </a:solidFill>
                <a:effectLst/>
              </a:rPr>
            </a:br>
            <a:r>
              <a:rPr lang="en-US" sz="49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4900" dirty="0">
                <a:solidFill>
                  <a:schemeClr val="tx1"/>
                </a:solidFill>
                <a:effectLst/>
              </a:rPr>
              <a:t>(Winnetka Intersection)</a:t>
            </a:r>
            <a:endParaRPr lang="en-US" sz="4900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68596" y="1433810"/>
            <a:ext cx="5295039" cy="89255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>
                <a:ln w="11430"/>
                <a:gradFill>
                  <a:gsLst>
                    <a:gs pos="25000">
                      <a:srgbClr val="009DD9">
                        <a:satMod val="155000"/>
                      </a:srgbClr>
                    </a:gs>
                    <a:gs pos="100000">
                      <a:srgbClr val="009DD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Happ Road Phase I Study</a:t>
            </a:r>
          </a:p>
          <a:p>
            <a:pPr algn="ctr">
              <a:defRPr/>
            </a:pPr>
            <a:r>
              <a:rPr lang="en-US" sz="2000" b="1" spc="50" dirty="0">
                <a:ln w="11430"/>
                <a:gradFill>
                  <a:gsLst>
                    <a:gs pos="25000">
                      <a:srgbClr val="009DD9">
                        <a:satMod val="155000"/>
                      </a:srgbClr>
                    </a:gs>
                    <a:gs pos="100000">
                      <a:srgbClr val="009DD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Village of Northfield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5" y="5542844"/>
            <a:ext cx="1521178" cy="15211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4" descr="Image result for cook county department of transport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419" y="5842681"/>
            <a:ext cx="901750" cy="9017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teska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463" y="5824387"/>
            <a:ext cx="920044" cy="9200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8602" r="9049" b="11828"/>
          <a:stretch/>
        </p:blipFill>
        <p:spPr bwMode="auto">
          <a:xfrm>
            <a:off x="3438947" y="5884287"/>
            <a:ext cx="1968932" cy="818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73" y="5981134"/>
            <a:ext cx="2054352" cy="63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89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7" t="5524" r="2412" b="64469"/>
          <a:stretch/>
        </p:blipFill>
        <p:spPr>
          <a:xfrm>
            <a:off x="182880" y="1008623"/>
            <a:ext cx="7680960" cy="4114800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9337" y="6458766"/>
            <a:ext cx="9144000" cy="28575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Happ Road Corridor Study</a:t>
            </a:r>
            <a:endParaRPr lang="en-US" dirty="0"/>
          </a:p>
        </p:txBody>
      </p:sp>
      <p:sp>
        <p:nvSpPr>
          <p:cNvPr id="14" name="Title 2"/>
          <p:cNvSpPr txBox="1">
            <a:spLocks/>
          </p:cNvSpPr>
          <p:nvPr/>
        </p:nvSpPr>
        <p:spPr bwMode="auto">
          <a:xfrm>
            <a:off x="139337" y="26686"/>
            <a:ext cx="8448851" cy="81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latin typeface="+mn-lt"/>
              </a:rPr>
              <a:t>Accident Location Map</a:t>
            </a:r>
            <a:endParaRPr lang="en-US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5" t="55317" r="13805" b="15010"/>
          <a:stretch/>
        </p:blipFill>
        <p:spPr>
          <a:xfrm>
            <a:off x="7105889" y="3250671"/>
            <a:ext cx="1703279" cy="283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3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9337" y="6458766"/>
            <a:ext cx="9144000" cy="28575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Happ Road Corridor Study</a:t>
            </a:r>
            <a:endParaRPr lang="en-US" dirty="0"/>
          </a:p>
        </p:txBody>
      </p:sp>
      <p:sp>
        <p:nvSpPr>
          <p:cNvPr id="14" name="Title 2"/>
          <p:cNvSpPr txBox="1">
            <a:spLocks/>
          </p:cNvSpPr>
          <p:nvPr/>
        </p:nvSpPr>
        <p:spPr bwMode="auto">
          <a:xfrm>
            <a:off x="139337" y="26686"/>
            <a:ext cx="8448851" cy="81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latin typeface="+mn-lt"/>
              </a:rPr>
              <a:t>Accident Analysis</a:t>
            </a:r>
            <a:endParaRPr lang="en-US" dirty="0">
              <a:latin typeface="+mn-l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8588" y="1054389"/>
            <a:ext cx="8229600" cy="500677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Winnetka Road Intersection: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 </a:t>
            </a:r>
            <a:r>
              <a:rPr lang="en-US" sz="2000" dirty="0" smtClean="0"/>
              <a:t>		Angle		 13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Rear-end</a:t>
            </a:r>
            <a:r>
              <a:rPr lang="en-US" sz="2000" dirty="0"/>
              <a:t>	 10</a:t>
            </a:r>
          </a:p>
          <a:p>
            <a:pPr marL="0" indent="0">
              <a:buNone/>
            </a:pPr>
            <a:r>
              <a:rPr lang="en-US" sz="2000" dirty="0" smtClean="0"/>
              <a:t>		Turning		  1</a:t>
            </a:r>
          </a:p>
          <a:p>
            <a:pPr marL="0" indent="0">
              <a:buNone/>
            </a:pPr>
            <a:r>
              <a:rPr lang="en-US" sz="2000" dirty="0"/>
              <a:t>		</a:t>
            </a:r>
            <a:r>
              <a:rPr lang="en-US" sz="2000" u="sng" dirty="0" smtClean="0"/>
              <a:t>Sideswipe	  1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TOTAL:		25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High incidence of Angle Crashes indicates confusion or lack of sight distance for movements among adjacent intersection legs.</a:t>
            </a:r>
          </a:p>
          <a:p>
            <a:r>
              <a:rPr lang="en-US" sz="2000" dirty="0" smtClean="0"/>
              <a:t>High incidence of Rear-End Crashes indicates stop and go congestion on some intersection legs</a:t>
            </a:r>
          </a:p>
          <a:p>
            <a:r>
              <a:rPr lang="en-US" sz="2000" dirty="0" smtClean="0"/>
              <a:t>Low Turning and Sideswipe Crashes is expected at fully stop controlled intersections </a:t>
            </a:r>
            <a:endParaRPr lang="en-US" sz="2000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709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9337" y="6458766"/>
            <a:ext cx="9144000" cy="28575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Happ Road Corridor Study</a:t>
            </a:r>
            <a:endParaRPr lang="en-US" dirty="0"/>
          </a:p>
        </p:txBody>
      </p:sp>
      <p:sp>
        <p:nvSpPr>
          <p:cNvPr id="14" name="Title 2"/>
          <p:cNvSpPr txBox="1">
            <a:spLocks/>
          </p:cNvSpPr>
          <p:nvPr/>
        </p:nvSpPr>
        <p:spPr bwMode="auto">
          <a:xfrm>
            <a:off x="139337" y="26686"/>
            <a:ext cx="8448851" cy="81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latin typeface="+mn-lt"/>
              </a:rPr>
              <a:t>Traffic Data</a:t>
            </a:r>
            <a:endParaRPr lang="en-US" dirty="0">
              <a:latin typeface="+mn-lt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2259" r="7730" b="66490"/>
          <a:stretch/>
        </p:blipFill>
        <p:spPr>
          <a:xfrm>
            <a:off x="292505" y="1352332"/>
            <a:ext cx="8383129" cy="438926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8588" y="1054390"/>
            <a:ext cx="6023358" cy="59530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Happ Road at Winnetka Road Intersection: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9" t="90850" r="30790" b="474"/>
          <a:stretch/>
        </p:blipFill>
        <p:spPr>
          <a:xfrm>
            <a:off x="3370267" y="5270046"/>
            <a:ext cx="310896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04210"/>
            <a:ext cx="9143995" cy="5916703"/>
          </a:xfrm>
          <a:prstGeom prst="rect">
            <a:avLst/>
          </a:prstGeom>
        </p:spPr>
      </p:pic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178526" y="0"/>
            <a:ext cx="8229600" cy="785405"/>
          </a:xfrm>
        </p:spPr>
        <p:txBody>
          <a:bodyPr/>
          <a:lstStyle/>
          <a:p>
            <a:r>
              <a:rPr lang="en-US" sz="4000" dirty="0" smtClean="0"/>
              <a:t>Existing Conditions – Winnetka Road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67475"/>
            <a:ext cx="9144000" cy="28575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rgbClr val="04617B">
                    <a:shade val="90000"/>
                  </a:srgbClr>
                </a:solidFill>
              </a:rPr>
              <a:t>Happ Road Corridor Study</a:t>
            </a: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94" y="739496"/>
            <a:ext cx="476358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2016 Traffic Analysis</a:t>
            </a:r>
          </a:p>
          <a:p>
            <a:r>
              <a:rPr lang="en-US" dirty="0" smtClean="0"/>
              <a:t>AM LOS - C (EB) / C (WB) / B (NB) / B (SB) </a:t>
            </a:r>
          </a:p>
          <a:p>
            <a:r>
              <a:rPr lang="en-US" dirty="0" smtClean="0"/>
              <a:t>PM LOS - C (EB) / C (WB) / C (NB) / B (SB)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594" y="5425677"/>
            <a:ext cx="470099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2040 Traffic Analysis</a:t>
            </a:r>
          </a:p>
          <a:p>
            <a:r>
              <a:rPr lang="en-US" dirty="0" smtClean="0"/>
              <a:t>AM LOS - C (EB) / C (WB) / C (NB) / B (SB) </a:t>
            </a:r>
          </a:p>
          <a:p>
            <a:r>
              <a:rPr lang="en-US" dirty="0" smtClean="0"/>
              <a:t>PM LOS - C (EB) / D (WB) / C (NB) / A (SB)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533862">
            <a:off x="5200979" y="1755393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Winnetka Road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3798" y="3519861"/>
            <a:ext cx="152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Happ Road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3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" t="8432" r="10249" b="10769"/>
          <a:stretch/>
        </p:blipFill>
        <p:spPr>
          <a:xfrm>
            <a:off x="161832" y="1268992"/>
            <a:ext cx="8952412" cy="530352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>
              <a:defRPr/>
            </a:pPr>
            <a:r>
              <a:rPr lang="en-US" dirty="0" err="1" smtClean="0"/>
              <a:t>Happ</a:t>
            </a:r>
            <a:r>
              <a:rPr lang="en-US" dirty="0" smtClean="0"/>
              <a:t> Road Corridor Study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5278" y="137859"/>
            <a:ext cx="8605520" cy="1090364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Happ Road – Winnetka Road Intersection</a:t>
            </a:r>
            <a:br>
              <a:rPr lang="en-US" sz="4000" dirty="0" smtClean="0"/>
            </a:br>
            <a:r>
              <a:rPr lang="en-US" sz="3600" dirty="0" smtClean="0"/>
              <a:t>Alternative – 4-way Stop (SB &amp; NB Right Turn Lanes)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65463" y="1268992"/>
            <a:ext cx="468167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2016 Traffic Analysis</a:t>
            </a:r>
          </a:p>
          <a:p>
            <a:r>
              <a:rPr lang="en-US" dirty="0" smtClean="0"/>
              <a:t>AM LOS - C (EB) / C (WB) / C (NB) / C (SB) </a:t>
            </a:r>
          </a:p>
          <a:p>
            <a:r>
              <a:rPr lang="en-US" dirty="0" smtClean="0"/>
              <a:t>PM LOS - C (EB) / C (WB) / C (NB) / C (SB)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5463" y="5649182"/>
            <a:ext cx="491680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2040 Traffic Analysis</a:t>
            </a:r>
          </a:p>
          <a:p>
            <a:r>
              <a:rPr lang="en-US" dirty="0" smtClean="0"/>
              <a:t>AM LOS - C (EB) / C (WB) / C (NB) / D (SB) </a:t>
            </a:r>
          </a:p>
          <a:p>
            <a:r>
              <a:rPr lang="en-US" dirty="0" smtClean="0"/>
              <a:t>PM LOS - D (EB) / D (WB) / D (NB) / D (SB)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8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9337" y="6458766"/>
            <a:ext cx="9144000" cy="28575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Happ Road Corridor Study</a:t>
            </a:r>
            <a:endParaRPr lang="en-US" dirty="0"/>
          </a:p>
        </p:txBody>
      </p:sp>
      <p:sp>
        <p:nvSpPr>
          <p:cNvPr id="14" name="Title 2"/>
          <p:cNvSpPr txBox="1">
            <a:spLocks/>
          </p:cNvSpPr>
          <p:nvPr/>
        </p:nvSpPr>
        <p:spPr bwMode="auto">
          <a:xfrm>
            <a:off x="268447" y="104503"/>
            <a:ext cx="7942217" cy="71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latin typeface="+mn-lt"/>
              </a:rPr>
              <a:t>Signal Warrant - Right Turn Only Lanes</a:t>
            </a:r>
            <a:endParaRPr lang="en-US" sz="32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6" b="15353"/>
          <a:stretch/>
        </p:blipFill>
        <p:spPr>
          <a:xfrm>
            <a:off x="268447" y="1879922"/>
            <a:ext cx="8549640" cy="4639839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4029" y="1043376"/>
            <a:ext cx="7811051" cy="59530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Manual on Uniform Traffic Control Devices (MUTCD) 2009 Edition Chapter 4C: Warrant 2, Four-Hour Vehicular Volume</a:t>
            </a:r>
          </a:p>
        </p:txBody>
      </p:sp>
    </p:spTree>
    <p:extLst>
      <p:ext uri="{BB962C8B-B14F-4D97-AF65-F5344CB8AC3E}">
        <p14:creationId xmlns:p14="http://schemas.microsoft.com/office/powerpoint/2010/main" val="166648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 t="10455" r="10409" b="10793"/>
          <a:stretch/>
        </p:blipFill>
        <p:spPr>
          <a:xfrm>
            <a:off x="361404" y="1367356"/>
            <a:ext cx="8534398" cy="512053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 algn="ctr">
              <a:defRPr/>
            </a:pPr>
            <a:r>
              <a:rPr lang="en-US" dirty="0" err="1" smtClean="0"/>
              <a:t>Happ</a:t>
            </a:r>
            <a:r>
              <a:rPr lang="en-US" dirty="0" smtClean="0"/>
              <a:t> Road Corridor Study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1404" y="152056"/>
            <a:ext cx="8442960" cy="107294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Happ Road – Winnetka Road Intersection</a:t>
            </a:r>
            <a:br>
              <a:rPr lang="en-US" sz="4000" dirty="0" smtClean="0"/>
            </a:br>
            <a:r>
              <a:rPr lang="en-US" sz="3600" dirty="0" smtClean="0"/>
              <a:t>Alternative – Signal (SB &amp; NB Left Turn-only Lanes)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61404" y="1367356"/>
            <a:ext cx="4681674" cy="9150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2016 Traffic Analysis</a:t>
            </a:r>
          </a:p>
          <a:p>
            <a:r>
              <a:rPr lang="en-US" dirty="0" smtClean="0"/>
              <a:t>AM LOS - B (EB) / B (WB) / C (NB) / C (SB) </a:t>
            </a:r>
          </a:p>
          <a:p>
            <a:r>
              <a:rPr lang="en-US" dirty="0" smtClean="0"/>
              <a:t>PM LOS - B (EB) / B (WB) / C (NB) / C (SB)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1404" y="5564556"/>
            <a:ext cx="485584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2040 Traffic Analysis</a:t>
            </a:r>
          </a:p>
          <a:p>
            <a:r>
              <a:rPr lang="en-US" dirty="0" smtClean="0"/>
              <a:t>AM LOS - C (EB) / C (WB) / C (NB) / C (SB) </a:t>
            </a:r>
          </a:p>
          <a:p>
            <a:r>
              <a:rPr lang="en-US" dirty="0" smtClean="0"/>
              <a:t>PM LOS - C (EB) / C (WB) / C (NB) / C (SB)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7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9337" y="6458766"/>
            <a:ext cx="9144000" cy="28575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Happ Road Corridor Study</a:t>
            </a:r>
            <a:endParaRPr lang="en-US" dirty="0"/>
          </a:p>
        </p:txBody>
      </p:sp>
      <p:sp>
        <p:nvSpPr>
          <p:cNvPr id="14" name="Title 2"/>
          <p:cNvSpPr txBox="1">
            <a:spLocks/>
          </p:cNvSpPr>
          <p:nvPr/>
        </p:nvSpPr>
        <p:spPr bwMode="auto">
          <a:xfrm>
            <a:off x="295466" y="92000"/>
            <a:ext cx="8448851" cy="72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latin typeface="+mn-lt"/>
              </a:rPr>
              <a:t>Signal Warrant – Left Turn Only Lanes</a:t>
            </a:r>
            <a:endParaRPr lang="en-US" sz="32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t="35140" r="10201" b="28507"/>
          <a:stretch/>
        </p:blipFill>
        <p:spPr>
          <a:xfrm>
            <a:off x="682865" y="1697202"/>
            <a:ext cx="7781865" cy="47537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8587" y="958769"/>
            <a:ext cx="7811051" cy="59530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Manual on Uniform Traffic Control Devices (MUTCD) 2009 Edition Chapter 4C: Warrant 2</a:t>
            </a:r>
            <a:r>
              <a:rPr lang="en-US" sz="2000" dirty="0"/>
              <a:t>, Four-Hour Vehicular Volume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3096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08" y="482270"/>
            <a:ext cx="8305800" cy="891964"/>
          </a:xfrm>
        </p:spPr>
        <p:txBody>
          <a:bodyPr/>
          <a:lstStyle/>
          <a:p>
            <a:r>
              <a:rPr lang="en-US" dirty="0" smtClean="0"/>
              <a:t>Summary of Alternatives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149879"/>
              </p:ext>
            </p:extLst>
          </p:nvPr>
        </p:nvGraphicFramePr>
        <p:xfrm>
          <a:off x="374908" y="1594572"/>
          <a:ext cx="8396801" cy="42408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9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9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5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Alternatives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Pros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Cons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214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4-Way Stop Control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Maintains existing roadway alignment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Maintain driver uncertainty of who is going and if vehicles are turning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Utilizing existing roadway pavement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Maintains unsafe pedestrian crossing condition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 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 </a:t>
                      </a:r>
                      <a:endParaRPr lang="en-US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018">
                <a:tc rowSpan="6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Traffic Signal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Improves LOS for all legs of the intersection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Increases delays at off-peak time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Facilitates pedestrian crossing movements in</a:t>
                      </a:r>
                      <a:r>
                        <a:rPr lang="en-US" sz="1400" baseline="0" dirty="0" smtClean="0">
                          <a:effectLst/>
                          <a:latin typeface="+mj-lt"/>
                        </a:rPr>
                        <a:t> all directions</a:t>
                      </a:r>
                      <a:endParaRPr lang="en-US" sz="1400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Relocates Sidewalk to within the ROW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2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018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 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2018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89025" y="2479903"/>
            <a:ext cx="20710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70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3" t="25892" r="29107" b="24286"/>
          <a:stretch/>
        </p:blipFill>
        <p:spPr>
          <a:xfrm rot="16200000">
            <a:off x="3082036" y="-866929"/>
            <a:ext cx="3200400" cy="566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093383" y="3665989"/>
            <a:ext cx="4803648" cy="131144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tx1"/>
                </a:solidFill>
              </a:rPr>
              <a:t/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4800" dirty="0" smtClean="0">
                <a:solidFill>
                  <a:schemeClr val="tx1"/>
                </a:solidFill>
              </a:rPr>
              <a:t/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4800" dirty="0" smtClean="0">
                <a:solidFill>
                  <a:schemeClr val="tx1"/>
                </a:solidFill>
              </a:rPr>
              <a:t/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4800" dirty="0" smtClean="0">
                <a:solidFill>
                  <a:schemeClr val="tx1"/>
                </a:solidFill>
              </a:rPr>
              <a:t/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4900" dirty="0">
                <a:solidFill>
                  <a:schemeClr val="tx1"/>
                </a:solidFill>
                <a:effectLst/>
              </a:rPr>
              <a:t>North Section (</a:t>
            </a:r>
            <a:r>
              <a:rPr lang="en-US" sz="4900" dirty="0" smtClean="0">
                <a:solidFill>
                  <a:schemeClr val="tx1"/>
                </a:solidFill>
                <a:effectLst/>
              </a:rPr>
              <a:t>Downtown)</a:t>
            </a:r>
            <a:endParaRPr lang="en-US" sz="4900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68596" y="1433810"/>
            <a:ext cx="5295039" cy="89255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 smtClean="0">
                <a:ln w="11430"/>
                <a:gradFill>
                  <a:gsLst>
                    <a:gs pos="25000">
                      <a:srgbClr val="009DD9">
                        <a:satMod val="155000"/>
                      </a:srgbClr>
                    </a:gs>
                    <a:gs pos="100000">
                      <a:srgbClr val="009DD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Happ Road Phase I </a:t>
            </a:r>
            <a:r>
              <a:rPr lang="en-US" sz="3200" b="1" spc="50" dirty="0">
                <a:ln w="11430"/>
                <a:gradFill>
                  <a:gsLst>
                    <a:gs pos="25000">
                      <a:srgbClr val="009DD9">
                        <a:satMod val="155000"/>
                      </a:srgbClr>
                    </a:gs>
                    <a:gs pos="100000">
                      <a:srgbClr val="009DD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Study</a:t>
            </a:r>
          </a:p>
          <a:p>
            <a:pPr algn="ctr">
              <a:defRPr/>
            </a:pPr>
            <a:r>
              <a:rPr lang="en-US" sz="2000" b="1" spc="50" dirty="0" smtClean="0">
                <a:ln w="11430"/>
                <a:gradFill>
                  <a:gsLst>
                    <a:gs pos="25000">
                      <a:srgbClr val="009DD9">
                        <a:satMod val="155000"/>
                      </a:srgbClr>
                    </a:gs>
                    <a:gs pos="100000">
                      <a:srgbClr val="009DD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Village of Northfield</a:t>
            </a:r>
            <a:endParaRPr lang="en-US" sz="2000" b="1" spc="50" dirty="0">
              <a:ln w="11430"/>
              <a:gradFill>
                <a:gsLst>
                  <a:gs pos="25000">
                    <a:srgbClr val="009DD9">
                      <a:satMod val="155000"/>
                    </a:srgbClr>
                  </a:gs>
                  <a:gs pos="100000">
                    <a:srgbClr val="009DD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5" y="5542844"/>
            <a:ext cx="1521178" cy="15211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4" descr="Image result for cook county department of transport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419" y="5842681"/>
            <a:ext cx="901750" cy="9017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teska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463" y="5762631"/>
            <a:ext cx="920044" cy="9200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8602" r="9049" b="11828"/>
          <a:stretch/>
        </p:blipFill>
        <p:spPr bwMode="auto">
          <a:xfrm>
            <a:off x="3438947" y="5884287"/>
            <a:ext cx="1968932" cy="818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73" y="5981134"/>
            <a:ext cx="2054352" cy="63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50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7838"/>
            <a:ext cx="8229600" cy="932619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+mn-lt"/>
              </a:rPr>
              <a:t>Next Steps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88347"/>
            <a:ext cx="8229600" cy="4389437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dirty="0" smtClean="0"/>
              <a:t>Public Meeting</a:t>
            </a:r>
          </a:p>
          <a:p>
            <a:pPr lvl="2"/>
            <a:r>
              <a:rPr lang="en-US" sz="2200" dirty="0" smtClean="0"/>
              <a:t>Northfield Community Center (401 Wagner Road)</a:t>
            </a:r>
          </a:p>
          <a:p>
            <a:pPr lvl="2"/>
            <a:r>
              <a:rPr lang="en-US" sz="2200" dirty="0" smtClean="0"/>
              <a:t>Present Alternatives</a:t>
            </a:r>
          </a:p>
          <a:p>
            <a:pPr lvl="2"/>
            <a:r>
              <a:rPr lang="en-US" sz="2200" dirty="0" smtClean="0"/>
              <a:t>Solicit Public Input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Consider Public Input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Refine Alternatives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IDOT Coordination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Select a Preferred Alternative</a:t>
            </a:r>
          </a:p>
          <a:p>
            <a:pPr eaLnBrk="1" hangingPunct="1">
              <a:spcBef>
                <a:spcPts val="300"/>
              </a:spcBef>
            </a:pPr>
            <a:r>
              <a:rPr lang="en-US" dirty="0" smtClean="0"/>
              <a:t>Present at Second Public Meeting</a:t>
            </a:r>
          </a:p>
          <a:p>
            <a:pPr eaLnBrk="1" hangingPunct="1">
              <a:spcBef>
                <a:spcPts val="300"/>
              </a:spcBef>
            </a:pPr>
            <a:endParaRPr lang="en-US" sz="2700" dirty="0" smtClean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67475"/>
            <a:ext cx="9144000" cy="28575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Happ Road Corridor Study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6532" y="748152"/>
            <a:ext cx="8096250" cy="153306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latin typeface="+mn-lt"/>
              </a:rPr>
              <a:t>Thank you for participating!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2649621"/>
            <a:ext cx="6539182" cy="2909388"/>
          </a:xfrm>
        </p:spPr>
        <p:txBody>
          <a:bodyPr/>
          <a:lstStyle/>
          <a:p>
            <a:pPr marR="0" eaLnBrk="1" hangingPunct="1">
              <a:lnSpc>
                <a:spcPct val="80000"/>
              </a:lnSpc>
            </a:pPr>
            <a:r>
              <a:rPr lang="en-US" sz="1800" dirty="0" smtClean="0"/>
              <a:t>See you next time.</a:t>
            </a:r>
          </a:p>
          <a:p>
            <a:pPr marR="0" eaLnBrk="1" hangingPunct="1">
              <a:lnSpc>
                <a:spcPct val="80000"/>
              </a:lnSpc>
            </a:pPr>
            <a:endParaRPr lang="en-US" sz="1800" dirty="0" smtClean="0"/>
          </a:p>
          <a:p>
            <a:pPr marR="0" eaLnBrk="1" hangingPunct="1">
              <a:lnSpc>
                <a:spcPct val="80000"/>
              </a:lnSpc>
            </a:pPr>
            <a:r>
              <a:rPr lang="en-US" sz="1800" dirty="0" smtClean="0"/>
              <a:t>If you have any questions in the interim, please contact </a:t>
            </a:r>
          </a:p>
          <a:p>
            <a:pPr marR="0" eaLnBrk="1" hangingPunct="1">
              <a:spcBef>
                <a:spcPts val="600"/>
              </a:spcBef>
            </a:pPr>
            <a:r>
              <a:rPr lang="en-US" sz="1800" dirty="0" smtClean="0"/>
              <a:t>Stacy </a:t>
            </a:r>
            <a:r>
              <a:rPr lang="en-US" sz="1800" dirty="0" err="1" smtClean="0"/>
              <a:t>Sigman</a:t>
            </a:r>
            <a:r>
              <a:rPr lang="en-US" sz="1800" dirty="0" smtClean="0"/>
              <a:t> </a:t>
            </a:r>
            <a:r>
              <a:rPr lang="en-US" sz="1800" dirty="0"/>
              <a:t>(</a:t>
            </a:r>
            <a:r>
              <a:rPr lang="en-US" sz="1800" dirty="0" smtClean="0">
                <a:hlinkClick r:id="rId3"/>
              </a:rPr>
              <a:t>ssigman@northfieldil.org</a:t>
            </a:r>
            <a:r>
              <a:rPr lang="en-US" sz="1800" dirty="0" smtClean="0"/>
              <a:t>)</a:t>
            </a:r>
          </a:p>
          <a:p>
            <a:pPr marR="0" eaLnBrk="1" hangingPunct="1">
              <a:spcBef>
                <a:spcPts val="0"/>
              </a:spcBef>
            </a:pPr>
            <a:r>
              <a:rPr lang="en-US" sz="1800" dirty="0" smtClean="0"/>
              <a:t>at the Village of Northfield</a:t>
            </a:r>
          </a:p>
          <a:p>
            <a:pPr marR="0" eaLnBrk="1" hangingPunct="1">
              <a:spcBef>
                <a:spcPts val="1200"/>
              </a:spcBef>
            </a:pPr>
            <a:r>
              <a:rPr lang="en-US" sz="1800" dirty="0" smtClean="0"/>
              <a:t>Steve Lynch (</a:t>
            </a:r>
            <a:r>
              <a:rPr lang="en-US" sz="1800" dirty="0" smtClean="0">
                <a:hlinkClick r:id="rId4"/>
              </a:rPr>
              <a:t>slynch@patrickco.com</a:t>
            </a:r>
            <a:r>
              <a:rPr lang="en-US" sz="1800" dirty="0" smtClean="0"/>
              <a:t>)</a:t>
            </a:r>
          </a:p>
          <a:p>
            <a:pPr marR="0" eaLnBrk="1" hangingPunct="1">
              <a:spcBef>
                <a:spcPts val="0"/>
              </a:spcBef>
            </a:pPr>
            <a:r>
              <a:rPr lang="en-US" sz="1800" dirty="0" smtClean="0"/>
              <a:t>at </a:t>
            </a:r>
            <a:r>
              <a:rPr lang="en-US" sz="1800" dirty="0"/>
              <a:t>Patrick Engineering  </a:t>
            </a:r>
            <a:endParaRPr lang="en-US" sz="1800" dirty="0" smtClean="0"/>
          </a:p>
          <a:p>
            <a:pPr marR="0" eaLnBrk="1" hangingPunct="1">
              <a:lnSpc>
                <a:spcPct val="80000"/>
              </a:lnSpc>
            </a:pPr>
            <a:endParaRPr lang="en-US" sz="1800" dirty="0" smtClean="0"/>
          </a:p>
          <a:p>
            <a:pPr marR="0" eaLnBrk="1" hangingPunct="1">
              <a:lnSpc>
                <a:spcPct val="80000"/>
              </a:lnSpc>
            </a:pPr>
            <a:r>
              <a:rPr lang="en-US" sz="1800" b="1" i="1" dirty="0" smtClean="0"/>
              <a:t>www.HappRoadStudy.com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5" y="5542844"/>
            <a:ext cx="1521178" cy="15211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 descr="Image result for cook county department of transport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419" y="5842681"/>
            <a:ext cx="901750" cy="9017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8602" r="9049" b="11828"/>
          <a:stretch/>
        </p:blipFill>
        <p:spPr bwMode="auto">
          <a:xfrm>
            <a:off x="3293487" y="5884287"/>
            <a:ext cx="1968932" cy="818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Image result for teska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172" y="5842681"/>
            <a:ext cx="920044" cy="9200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73" y="5981134"/>
            <a:ext cx="2054352" cy="63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6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49675" r="66891" b="11675"/>
          <a:stretch/>
        </p:blipFill>
        <p:spPr>
          <a:xfrm>
            <a:off x="281940" y="1158855"/>
            <a:ext cx="6713220" cy="5299911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9337" y="6458766"/>
            <a:ext cx="9144000" cy="28575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Happ Road Corridor Study</a:t>
            </a:r>
            <a:endParaRPr lang="en-US" dirty="0"/>
          </a:p>
        </p:txBody>
      </p:sp>
      <p:sp>
        <p:nvSpPr>
          <p:cNvPr id="14" name="Title 2"/>
          <p:cNvSpPr txBox="1">
            <a:spLocks/>
          </p:cNvSpPr>
          <p:nvPr/>
        </p:nvSpPr>
        <p:spPr bwMode="auto">
          <a:xfrm>
            <a:off x="139337" y="26686"/>
            <a:ext cx="8448851" cy="81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latin typeface="+mn-lt"/>
              </a:rPr>
              <a:t>Accident Location Map</a:t>
            </a:r>
            <a:endParaRPr lang="en-US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5" t="55317" r="13805" b="15010"/>
          <a:stretch/>
        </p:blipFill>
        <p:spPr>
          <a:xfrm>
            <a:off x="7027512" y="3485802"/>
            <a:ext cx="1703279" cy="283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7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9337" y="6458766"/>
            <a:ext cx="9144000" cy="28575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Happ Road Corridor Study</a:t>
            </a:r>
            <a:endParaRPr lang="en-US" dirty="0"/>
          </a:p>
        </p:txBody>
      </p:sp>
      <p:sp>
        <p:nvSpPr>
          <p:cNvPr id="14" name="Title 2"/>
          <p:cNvSpPr txBox="1">
            <a:spLocks/>
          </p:cNvSpPr>
          <p:nvPr/>
        </p:nvSpPr>
        <p:spPr bwMode="auto">
          <a:xfrm>
            <a:off x="139337" y="26686"/>
            <a:ext cx="8448851" cy="81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latin typeface="+mn-lt"/>
              </a:rPr>
              <a:t>Accident Analysis</a:t>
            </a:r>
            <a:endParaRPr lang="en-US" dirty="0">
              <a:latin typeface="+mn-l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8588" y="976011"/>
            <a:ext cx="8229600" cy="537253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Orchard Lane Intersection: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	</a:t>
            </a:r>
            <a:r>
              <a:rPr lang="en-US" sz="2000" dirty="0"/>
              <a:t> </a:t>
            </a:r>
            <a:r>
              <a:rPr lang="en-US" sz="2000" dirty="0" smtClean="0"/>
              <a:t>	Angle		 8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Turning		 5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Rear-end	 2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u="sng" dirty="0" smtClean="0"/>
              <a:t>Sideswipe	 2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TOTAL:		17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Rear-end and Sideswipe Crashes tend to be less severe (i.e., fender-benders).  The accident data indicates that congestion is not a major factor at this intersection.</a:t>
            </a:r>
          </a:p>
          <a:p>
            <a:r>
              <a:rPr lang="en-US" sz="2000" dirty="0" smtClean="0"/>
              <a:t>Angle and Turning Crashes tend to result in more severe injuries. High rate of incidence indicates confusion with turn movements and the need to better delineate turning movements.</a:t>
            </a:r>
            <a:endParaRPr lang="en-US" sz="2000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922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9337" y="6458766"/>
            <a:ext cx="9144000" cy="28575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Happ Road Corridor Study</a:t>
            </a:r>
            <a:endParaRPr lang="en-US" dirty="0"/>
          </a:p>
        </p:txBody>
      </p:sp>
      <p:sp>
        <p:nvSpPr>
          <p:cNvPr id="14" name="Title 2"/>
          <p:cNvSpPr txBox="1">
            <a:spLocks/>
          </p:cNvSpPr>
          <p:nvPr/>
        </p:nvSpPr>
        <p:spPr bwMode="auto">
          <a:xfrm>
            <a:off x="282804" y="334754"/>
            <a:ext cx="8448851" cy="81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latin typeface="+mn-lt"/>
              </a:rPr>
              <a:t>Orchard Lane Intersection</a:t>
            </a:r>
            <a:endParaRPr 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34992" r="50984" b="34517"/>
          <a:stretch/>
        </p:blipFill>
        <p:spPr>
          <a:xfrm>
            <a:off x="548530" y="2735535"/>
            <a:ext cx="3860184" cy="3406045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8530" y="1299209"/>
            <a:ext cx="3535052" cy="1126167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Existing Traffic</a:t>
            </a:r>
          </a:p>
          <a:p>
            <a:pPr marL="0" indent="0">
              <a:buNone/>
            </a:pPr>
            <a:r>
              <a:rPr lang="en-US" sz="3200" dirty="0" smtClean="0"/>
              <a:t>2016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001416" y="1243433"/>
            <a:ext cx="3535052" cy="1237718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Projected Traffic</a:t>
            </a:r>
          </a:p>
          <a:p>
            <a:pPr marL="0" indent="0">
              <a:buNone/>
            </a:pPr>
            <a:r>
              <a:rPr lang="en-US" sz="3200" dirty="0" smtClean="0"/>
              <a:t>2040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9" t="34992" r="8160" b="36423"/>
          <a:stretch/>
        </p:blipFill>
        <p:spPr>
          <a:xfrm>
            <a:off x="5147309" y="2806873"/>
            <a:ext cx="3243267" cy="324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3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9337" y="6458766"/>
            <a:ext cx="9144000" cy="28575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Happ Road Corridor Study</a:t>
            </a:r>
            <a:endParaRPr lang="en-US" dirty="0"/>
          </a:p>
        </p:txBody>
      </p:sp>
      <p:sp>
        <p:nvSpPr>
          <p:cNvPr id="14" name="Title 2"/>
          <p:cNvSpPr txBox="1">
            <a:spLocks/>
          </p:cNvSpPr>
          <p:nvPr/>
        </p:nvSpPr>
        <p:spPr bwMode="auto">
          <a:xfrm>
            <a:off x="282804" y="334754"/>
            <a:ext cx="8448851" cy="81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sz="4800" dirty="0" smtClean="0">
                <a:latin typeface="+mn-lt"/>
              </a:rPr>
              <a:t>Mt. Pleasant Street Intersection</a:t>
            </a:r>
            <a:endParaRPr lang="en-US" sz="48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65364" r="50984" b="4145"/>
          <a:stretch/>
        </p:blipFill>
        <p:spPr>
          <a:xfrm>
            <a:off x="385964" y="2575579"/>
            <a:ext cx="3860184" cy="3406045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8530" y="1299209"/>
            <a:ext cx="3535052" cy="1126167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Existing Traffic</a:t>
            </a:r>
          </a:p>
          <a:p>
            <a:pPr marL="0" indent="0">
              <a:buNone/>
            </a:pPr>
            <a:r>
              <a:rPr lang="en-US" sz="3200" dirty="0" smtClean="0"/>
              <a:t>2016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001416" y="1243433"/>
            <a:ext cx="3535052" cy="1237718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Projected Traffic</a:t>
            </a:r>
          </a:p>
          <a:p>
            <a:pPr marL="0" indent="0">
              <a:buNone/>
            </a:pPr>
            <a:r>
              <a:rPr lang="en-US" sz="3200" dirty="0" smtClean="0"/>
              <a:t>2040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9" t="65865" r="8160" b="5550"/>
          <a:stretch/>
        </p:blipFill>
        <p:spPr>
          <a:xfrm>
            <a:off x="5001416" y="2656967"/>
            <a:ext cx="3243267" cy="324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9337" y="6458766"/>
            <a:ext cx="9144000" cy="28575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Happ Road Corridor Study</a:t>
            </a:r>
            <a:endParaRPr lang="en-US" dirty="0"/>
          </a:p>
        </p:txBody>
      </p:sp>
      <p:sp>
        <p:nvSpPr>
          <p:cNvPr id="14" name="Title 2"/>
          <p:cNvSpPr txBox="1">
            <a:spLocks/>
          </p:cNvSpPr>
          <p:nvPr/>
        </p:nvSpPr>
        <p:spPr bwMode="auto">
          <a:xfrm>
            <a:off x="139337" y="422612"/>
            <a:ext cx="8448851" cy="81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latin typeface="+mn-lt"/>
              </a:rPr>
              <a:t>Traffic Analysis</a:t>
            </a:r>
            <a:endParaRPr lang="en-US" dirty="0">
              <a:latin typeface="+mn-l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36040" y="1236864"/>
            <a:ext cx="8653436" cy="522190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Level-of-Service (LOS) – </a:t>
            </a:r>
            <a:r>
              <a:rPr lang="en-US" sz="2800" dirty="0" err="1" smtClean="0"/>
              <a:t>Unsignalized</a:t>
            </a:r>
            <a:r>
              <a:rPr lang="en-US" sz="2800" dirty="0" smtClean="0"/>
              <a:t> Intersections</a:t>
            </a:r>
          </a:p>
          <a:p>
            <a:pPr marL="0" indent="0">
              <a:buNone/>
            </a:pPr>
            <a:r>
              <a:rPr lang="en-US" sz="2800" dirty="0" smtClean="0"/>
              <a:t>(stopped movements and unstopped left turns)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2800" u="sng" dirty="0" smtClean="0"/>
              <a:t>Ave. Delay (seconds)			LOS</a:t>
            </a:r>
            <a:endParaRPr lang="en-US" sz="2800" u="sng" dirty="0"/>
          </a:p>
          <a:p>
            <a:pPr marL="0" indent="0">
              <a:buNone/>
            </a:pPr>
            <a:r>
              <a:rPr lang="en-US" sz="2800" dirty="0" smtClean="0"/>
              <a:t>	 &lt; 10 		  			  A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     	10-15 					  B</a:t>
            </a:r>
          </a:p>
          <a:p>
            <a:pPr marL="0" indent="0">
              <a:buNone/>
            </a:pPr>
            <a:r>
              <a:rPr lang="en-US" sz="2800" dirty="0" smtClean="0"/>
              <a:t>     	15-25 					  C</a:t>
            </a:r>
          </a:p>
          <a:p>
            <a:pPr marL="0" indent="0">
              <a:buNone/>
            </a:pPr>
            <a:r>
              <a:rPr lang="en-US" sz="2800" dirty="0" smtClean="0"/>
              <a:t>     	25-35					  D</a:t>
            </a:r>
          </a:p>
          <a:p>
            <a:pPr marL="0" indent="0">
              <a:buNone/>
            </a:pPr>
            <a:r>
              <a:rPr lang="en-US" sz="2800" dirty="0" smtClean="0"/>
              <a:t>	35-50					  E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 &gt; 50					  F</a:t>
            </a:r>
          </a:p>
        </p:txBody>
      </p:sp>
    </p:spTree>
    <p:extLst>
      <p:ext uri="{BB962C8B-B14F-4D97-AF65-F5344CB8AC3E}">
        <p14:creationId xmlns:p14="http://schemas.microsoft.com/office/powerpoint/2010/main" val="28184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5908</TotalTime>
  <Words>1837</Words>
  <Application>Microsoft Office PowerPoint</Application>
  <PresentationFormat>On-screen Show (4:3)</PresentationFormat>
  <Paragraphs>415</Paragraphs>
  <Slides>41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Constantia</vt:lpstr>
      <vt:lpstr>Times New Roman</vt:lpstr>
      <vt:lpstr>Wingdings 2</vt:lpstr>
      <vt:lpstr>Flow</vt:lpstr>
      <vt:lpstr>    Winnetka Road to Willow Road</vt:lpstr>
      <vt:lpstr>Meeting Agenda</vt:lpstr>
      <vt:lpstr>Happ Road  Updated Goal Statement</vt:lpstr>
      <vt:lpstr>    North Section (Downtown)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Existing Conditions</vt:lpstr>
      <vt:lpstr>Happ Road – Orchard Lane Intersection Alternative – Standard Intersection</vt:lpstr>
      <vt:lpstr>Happ Road – Orchard Lane Intersection Standard Intersection vs. Roundabout</vt:lpstr>
      <vt:lpstr>Roundabouts – Reduced Vehicular Conflict Points</vt:lpstr>
      <vt:lpstr>Roundabouts Increased Pedestrian Safety</vt:lpstr>
      <vt:lpstr>Roundabouts and Emergency Service</vt:lpstr>
      <vt:lpstr>Roundabout Actual Safety Data</vt:lpstr>
      <vt:lpstr>Happ Road – Orchard Lane Intersection Alternative – Roundabout (Synchro)</vt:lpstr>
      <vt:lpstr>Happ Road – Orchard Lane Intersection Alternative – Roundabout #1 – 4 Leg</vt:lpstr>
      <vt:lpstr>Happ Road – Orchard Lane Intersection Alternative – Roundabout #2 – 5 Leg</vt:lpstr>
      <vt:lpstr>Happ Road – Orchard Lane Intersection Alternative – Roundabout #3 – 5 Leg Oval</vt:lpstr>
      <vt:lpstr>Summary of Alternatives</vt:lpstr>
      <vt:lpstr>Middle Section (Happ Road Park Area)</vt:lpstr>
      <vt:lpstr>PowerPoint Presentation</vt:lpstr>
      <vt:lpstr>PowerPoint Presentation</vt:lpstr>
      <vt:lpstr>Existing Conditions</vt:lpstr>
      <vt:lpstr>Existing Conditions – Park Area</vt:lpstr>
      <vt:lpstr>Happ Road – South of Downtown  </vt:lpstr>
      <vt:lpstr>Happ Road Park Mid-Block Pedestrian Crossing Alternatives</vt:lpstr>
      <vt:lpstr>Happ Road Park Mid-Block Pedestrian Crossing Alternatives</vt:lpstr>
      <vt:lpstr>    South Section  (Winnetka Intersection)</vt:lpstr>
      <vt:lpstr>PowerPoint Presentation</vt:lpstr>
      <vt:lpstr>PowerPoint Presentation</vt:lpstr>
      <vt:lpstr>PowerPoint Presentation</vt:lpstr>
      <vt:lpstr>Existing Conditions – Winnetka Road</vt:lpstr>
      <vt:lpstr>Happ Road – Winnetka Road Intersection Alternative – 4-way Stop (SB &amp; NB Right Turn Lanes)</vt:lpstr>
      <vt:lpstr>PowerPoint Presentation</vt:lpstr>
      <vt:lpstr>Happ Road – Winnetka Road Intersection Alternative – Signal (SB &amp; NB Left Turn-only Lanes)</vt:lpstr>
      <vt:lpstr>PowerPoint Presentation</vt:lpstr>
      <vt:lpstr>Summary of Alternatives</vt:lpstr>
      <vt:lpstr>Next Steps </vt:lpstr>
      <vt:lpstr>Thank you for participating!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Cebulski, Jarrod</dc:creator>
  <cp:lastModifiedBy>Cebulski, Jarrod</cp:lastModifiedBy>
  <cp:revision>466</cp:revision>
  <cp:lastPrinted>2017-02-22T17:51:05Z</cp:lastPrinted>
  <dcterms:created xsi:type="dcterms:W3CDTF">1601-01-01T00:00:00Z</dcterms:created>
  <dcterms:modified xsi:type="dcterms:W3CDTF">2017-02-23T14:28:36Z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